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52A2A-759F-4809-B671-F252B40756A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BB3CE69-BDF3-4873-9B0F-827DAB89B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93043D9-F178-498E-A02C-0AC92E8E60F6}"/>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FFD9F247-7DEA-41FB-BCE1-8E5D90AED7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525DA9-70BF-448D-AF76-5192A2F38A9E}"/>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45915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3F1193-3321-43EB-9239-EB7D31A396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2612FC4-77C2-4909-828B-9AEDEFD043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842FF7-77E4-48AE-98BA-07F6FD30A69F}"/>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41A56C5F-B87D-4527-820C-787E17B5F6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BC7104-1957-4AB9-9908-E02A79370E98}"/>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105468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781D4D9-D470-496E-B336-D248C814EE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B1B6AFA-A5F4-4161-8930-10EC9E0A82E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F0E8B1-5105-408A-BD68-1FCD5F800A90}"/>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463C0758-5AA3-44B4-A4F2-013EEFA832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2ECF1F-CCD9-433B-9792-63577D45D870}"/>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81944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0CC9F0-419E-424F-9DDD-A9E42175EE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3358851-B556-40AB-AE12-4E193E9E336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7AEDAE-7CD3-4643-A2AE-67DD52C53B7E}"/>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9DA64262-866A-4D7F-B2CC-4E0EFFFED9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A27736-22B4-4D42-BC23-2601926CA467}"/>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383266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97F50C-4DA9-475E-9588-CD7BC78DDD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6339A3-95E6-4775-B7B5-EDD0DD21C1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E361D7-C506-48D1-A57D-41AB57760C66}"/>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D9255328-E71F-4FD8-8C9B-11CA682E0C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136D4C-58DF-4E93-AD49-78876EF47676}"/>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420814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5B00A-DB1D-4EF6-BC8E-5447CD62102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0D3363-B1BE-48C3-8147-648FDF597A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0F5A5A9-3734-4387-8E72-6B957459FE5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D331790-B4DB-4D89-BBD1-8A2FE2BDF771}"/>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6" name="页脚占位符 5">
            <a:extLst>
              <a:ext uri="{FF2B5EF4-FFF2-40B4-BE49-F238E27FC236}">
                <a16:creationId xmlns:a16="http://schemas.microsoft.com/office/drawing/2014/main" id="{2FB6D667-A0A4-4121-8FFB-B99503A09A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7981F4-08C0-4F13-810D-78A12169E04E}"/>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8654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BD43A1-8799-4D15-941A-E267478F1D6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3C4F21-2751-4330-8D97-CD83BA026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1919C49-5FBD-4316-9EFE-81E5CD48C04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0C67FB6-3C58-45C0-A465-73AB37742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F82868-EC8A-49EA-9A66-736FB7C4FC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332A0D0-8F3E-4CB6-931A-613378B88616}"/>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8" name="页脚占位符 7">
            <a:extLst>
              <a:ext uri="{FF2B5EF4-FFF2-40B4-BE49-F238E27FC236}">
                <a16:creationId xmlns:a16="http://schemas.microsoft.com/office/drawing/2014/main" id="{EB2FE44D-0A1E-4CFF-8715-AA256965CD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92DA771-23F3-4F41-BD52-1659B29D9D7B}"/>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51489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8868C-6911-4395-84F9-E2102683F4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460F20-3AE7-4398-8FAE-B3F47144301D}"/>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4" name="页脚占位符 3">
            <a:extLst>
              <a:ext uri="{FF2B5EF4-FFF2-40B4-BE49-F238E27FC236}">
                <a16:creationId xmlns:a16="http://schemas.microsoft.com/office/drawing/2014/main" id="{B8FAE70D-5FB4-4ACA-9204-B11E1BECAAC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EC3234A-A2C5-47E7-AC27-A0291920A0BE}"/>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49643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31E89-089F-4B45-8C64-5E9803EA8E74}"/>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3" name="页脚占位符 2">
            <a:extLst>
              <a:ext uri="{FF2B5EF4-FFF2-40B4-BE49-F238E27FC236}">
                <a16:creationId xmlns:a16="http://schemas.microsoft.com/office/drawing/2014/main" id="{89D69B0C-8450-4E75-BAFF-8E7D6DD8AC9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CCE6864-F358-4B7F-B912-321029520739}"/>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78323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C8479-E2F7-4544-8A1F-69DBDD2264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B1D7C3C-C81C-4D96-A6BC-6DAF579BE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BFA8DF7-6DE6-4B29-ABBA-C44F37DEB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3108A0-1DDD-48CB-AF35-AEA2ED87A8A9}"/>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6" name="页脚占位符 5">
            <a:extLst>
              <a:ext uri="{FF2B5EF4-FFF2-40B4-BE49-F238E27FC236}">
                <a16:creationId xmlns:a16="http://schemas.microsoft.com/office/drawing/2014/main" id="{4037AAF0-CF34-488F-B3D4-91B6E309F0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BE4F5E-5E3F-427B-BFEB-705E2FE8EA23}"/>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16751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8AF8ED-83B0-4E24-B8DB-53E1A33AB9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136B75F-BAF0-405A-AC90-C784E05D3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08CBDCF-6D00-4F21-9BC3-83319CA33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9664C8-0D6E-436F-97FD-DD7A2BC8EB4A}"/>
              </a:ext>
            </a:extLst>
          </p:cNvPr>
          <p:cNvSpPr>
            <a:spLocks noGrp="1"/>
          </p:cNvSpPr>
          <p:nvPr>
            <p:ph type="dt" sz="half" idx="10"/>
          </p:nvPr>
        </p:nvSpPr>
        <p:spPr/>
        <p:txBody>
          <a:bodyPr/>
          <a:lstStyle/>
          <a:p>
            <a:fld id="{BACAFE97-B2D6-4398-BBB0-1FDE1171ADED}" type="datetimeFigureOut">
              <a:rPr lang="zh-CN" altLang="en-US" smtClean="0"/>
              <a:t>2021/3/17</a:t>
            </a:fld>
            <a:endParaRPr lang="zh-CN" altLang="en-US"/>
          </a:p>
        </p:txBody>
      </p:sp>
      <p:sp>
        <p:nvSpPr>
          <p:cNvPr id="6" name="页脚占位符 5">
            <a:extLst>
              <a:ext uri="{FF2B5EF4-FFF2-40B4-BE49-F238E27FC236}">
                <a16:creationId xmlns:a16="http://schemas.microsoft.com/office/drawing/2014/main" id="{E5CF451E-DB5B-4C72-A160-39C481EE3D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696F41-E959-4D0E-AC5F-C9C09EE829BD}"/>
              </a:ext>
            </a:extLst>
          </p:cNvPr>
          <p:cNvSpPr>
            <a:spLocks noGrp="1"/>
          </p:cNvSpPr>
          <p:nvPr>
            <p:ph type="sldNum" sz="quarter" idx="12"/>
          </p:nvPr>
        </p:nvSpPr>
        <p:spPr/>
        <p:txBody>
          <a:body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31481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3FC0B7-2AD8-416F-99A2-E7D68011D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810782-E080-4727-92FD-AC579F5E2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D410A5-65A1-4D75-A63E-3EBC65B24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FE97-B2D6-4398-BBB0-1FDE1171ADED}" type="datetimeFigureOut">
              <a:rPr lang="zh-CN" altLang="en-US" smtClean="0"/>
              <a:t>2021/3/17</a:t>
            </a:fld>
            <a:endParaRPr lang="zh-CN" altLang="en-US"/>
          </a:p>
        </p:txBody>
      </p:sp>
      <p:sp>
        <p:nvSpPr>
          <p:cNvPr id="5" name="页脚占位符 4">
            <a:extLst>
              <a:ext uri="{FF2B5EF4-FFF2-40B4-BE49-F238E27FC236}">
                <a16:creationId xmlns:a16="http://schemas.microsoft.com/office/drawing/2014/main" id="{EC30141F-E9B1-443D-84AC-975C9DB7B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FF8848E-F4E9-4E27-9362-2C6C58E8C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F415A-D8FA-4B93-81E0-799CB52512E7}" type="slidenum">
              <a:rPr lang="zh-CN" altLang="en-US" smtClean="0"/>
              <a:t>‹#›</a:t>
            </a:fld>
            <a:endParaRPr lang="zh-CN" altLang="en-US"/>
          </a:p>
        </p:txBody>
      </p:sp>
    </p:spTree>
    <p:extLst>
      <p:ext uri="{BB962C8B-B14F-4D97-AF65-F5344CB8AC3E}">
        <p14:creationId xmlns:p14="http://schemas.microsoft.com/office/powerpoint/2010/main" val="221209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yluz.cn/" TargetMode="External"/><Relationship Id="rId2" Type="http://schemas.openxmlformats.org/officeDocument/2006/relationships/hyperlink" Target="mailto:admin@hyluz.cn"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yluz.cn/?id=357" TargetMode="External"/><Relationship Id="rId2" Type="http://schemas.openxmlformats.org/officeDocument/2006/relationships/hyperlink" Target="https://www.hyluz.cn/?id=67"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96ED7-05F2-4EAF-B996-CFC11074EDA9}"/>
              </a:ext>
            </a:extLst>
          </p:cNvPr>
          <p:cNvSpPr>
            <a:spLocks noGrp="1"/>
          </p:cNvSpPr>
          <p:nvPr>
            <p:ph type="ctrTitle"/>
          </p:nvPr>
        </p:nvSpPr>
        <p:spPr>
          <a:xfrm>
            <a:off x="1764144" y="1380692"/>
            <a:ext cx="9144000" cy="2387600"/>
          </a:xfrm>
        </p:spPr>
        <p:txBody>
          <a:bodyPr>
            <a:normAutofit/>
          </a:bodyPr>
          <a:lstStyle/>
          <a:p>
            <a:r>
              <a:rPr lang="en-US" altLang="zh-CN" sz="9600" b="1" dirty="0"/>
              <a:t>CTF</a:t>
            </a:r>
            <a:r>
              <a:rPr lang="zh-CN" altLang="en-US" sz="9600" b="1" dirty="0"/>
              <a:t>从</a:t>
            </a:r>
            <a:r>
              <a:rPr lang="en-US" altLang="zh-CN" sz="9600" b="1" dirty="0"/>
              <a:t>0</a:t>
            </a:r>
            <a:r>
              <a:rPr lang="zh-CN" altLang="en-US" sz="9600" b="1" dirty="0"/>
              <a:t>到</a:t>
            </a:r>
            <a:r>
              <a:rPr lang="en-US" altLang="zh-CN" sz="9600" b="1" dirty="0"/>
              <a:t>0.01</a:t>
            </a:r>
            <a:endParaRPr lang="zh-CN" altLang="en-US" sz="9600" b="1" dirty="0"/>
          </a:p>
        </p:txBody>
      </p:sp>
      <p:sp>
        <p:nvSpPr>
          <p:cNvPr id="3" name="副标题 2">
            <a:extLst>
              <a:ext uri="{FF2B5EF4-FFF2-40B4-BE49-F238E27FC236}">
                <a16:creationId xmlns:a16="http://schemas.microsoft.com/office/drawing/2014/main" id="{083729F1-B0B9-4BF1-865F-C95F80F21F73}"/>
              </a:ext>
            </a:extLst>
          </p:cNvPr>
          <p:cNvSpPr>
            <a:spLocks noGrp="1"/>
          </p:cNvSpPr>
          <p:nvPr>
            <p:ph type="subTitle" idx="1"/>
          </p:nvPr>
        </p:nvSpPr>
        <p:spPr>
          <a:xfrm>
            <a:off x="6899564" y="4830474"/>
            <a:ext cx="9144000" cy="1655762"/>
          </a:xfrm>
        </p:spPr>
        <p:txBody>
          <a:bodyPr>
            <a:normAutofit lnSpcReduction="10000"/>
          </a:bodyPr>
          <a:lstStyle/>
          <a:p>
            <a:pPr algn="l"/>
            <a:r>
              <a:rPr lang="en-US" altLang="zh-CN" dirty="0"/>
              <a:t>By</a:t>
            </a:r>
            <a:r>
              <a:rPr lang="zh-CN" altLang="en-US" dirty="0"/>
              <a:t>：    </a:t>
            </a:r>
            <a:r>
              <a:rPr lang="en-US" altLang="zh-CN" b="1" dirty="0"/>
              <a:t>Luz</a:t>
            </a:r>
          </a:p>
          <a:p>
            <a:pPr algn="l"/>
            <a:r>
              <a:rPr lang="en-US" altLang="zh-CN" dirty="0"/>
              <a:t>Email</a:t>
            </a:r>
            <a:r>
              <a:rPr lang="zh-CN" altLang="en-US" dirty="0"/>
              <a:t>：</a:t>
            </a:r>
            <a:r>
              <a:rPr lang="en-US" altLang="zh-CN" dirty="0">
                <a:hlinkClick r:id="rId2"/>
              </a:rPr>
              <a:t>admin@hyluz.cn</a:t>
            </a:r>
            <a:endParaRPr lang="en-US" altLang="zh-CN" dirty="0"/>
          </a:p>
          <a:p>
            <a:pPr algn="l"/>
            <a:r>
              <a:rPr lang="en-US" altLang="zh-CN" dirty="0"/>
              <a:t>Blog</a:t>
            </a:r>
            <a:r>
              <a:rPr lang="zh-CN" altLang="en-US" dirty="0"/>
              <a:t>：</a:t>
            </a:r>
            <a:r>
              <a:rPr lang="en-US" altLang="zh-CN" dirty="0">
                <a:hlinkClick r:id="rId3"/>
              </a:rPr>
              <a:t>https://www.hyluz.cn/</a:t>
            </a:r>
            <a:endParaRPr lang="en-US" altLang="zh-CN" dirty="0"/>
          </a:p>
          <a:p>
            <a:pPr algn="l"/>
            <a:r>
              <a:rPr lang="zh-CN" altLang="en-US" dirty="0"/>
              <a:t>湖州师范学院网络空间安全实验室</a:t>
            </a:r>
            <a:endParaRPr lang="en-US" altLang="zh-CN" dirty="0"/>
          </a:p>
          <a:p>
            <a:pPr algn="l"/>
            <a:endParaRPr lang="en-US" altLang="zh-CN" dirty="0"/>
          </a:p>
        </p:txBody>
      </p:sp>
      <p:pic>
        <p:nvPicPr>
          <p:cNvPr id="5" name="图片 4" descr="文本&#10;&#10;中度可信度描述已自动生成">
            <a:extLst>
              <a:ext uri="{FF2B5EF4-FFF2-40B4-BE49-F238E27FC236}">
                <a16:creationId xmlns:a16="http://schemas.microsoft.com/office/drawing/2014/main" id="{DFAE1AA0-6341-4633-BE89-D2D6BAA069C4}"/>
              </a:ext>
            </a:extLst>
          </p:cNvPr>
          <p:cNvPicPr>
            <a:picLocks noChangeAspect="1"/>
          </p:cNvPicPr>
          <p:nvPr/>
        </p:nvPicPr>
        <p:blipFill rotWithShape="1">
          <a:blip r:embed="rId4">
            <a:extLst>
              <a:ext uri="{28A0092B-C50C-407E-A947-70E740481C1C}">
                <a14:useLocalDpi xmlns:a14="http://schemas.microsoft.com/office/drawing/2010/main" val="0"/>
              </a:ext>
            </a:extLst>
          </a:blip>
          <a:srcRect r="65032"/>
          <a:stretch/>
        </p:blipFill>
        <p:spPr>
          <a:xfrm>
            <a:off x="-512143" y="193540"/>
            <a:ext cx="2664216" cy="4761905"/>
          </a:xfrm>
          <a:prstGeom prst="rect">
            <a:avLst/>
          </a:prstGeom>
        </p:spPr>
      </p:pic>
    </p:spTree>
    <p:extLst>
      <p:ext uri="{BB962C8B-B14F-4D97-AF65-F5344CB8AC3E}">
        <p14:creationId xmlns:p14="http://schemas.microsoft.com/office/powerpoint/2010/main" val="376779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46546" y="428021"/>
            <a:ext cx="9845963" cy="769441"/>
          </a:xfrm>
          <a:prstGeom prst="rect">
            <a:avLst/>
          </a:prstGeom>
          <a:noFill/>
        </p:spPr>
        <p:txBody>
          <a:bodyPr wrap="square" rtlCol="0">
            <a:spAutoFit/>
          </a:bodyPr>
          <a:lstStyle/>
          <a:p>
            <a:r>
              <a:rPr lang="zh-CN" altLang="en-US" sz="4400" dirty="0"/>
              <a:t>其他常用的</a:t>
            </a:r>
            <a:r>
              <a:rPr lang="en-US" altLang="zh-CN" sz="4400" dirty="0"/>
              <a:t>Base</a:t>
            </a:r>
            <a:r>
              <a:rPr lang="zh-CN" altLang="en-US" sz="4400" dirty="0"/>
              <a:t>编码</a:t>
            </a:r>
          </a:p>
        </p:txBody>
      </p:sp>
      <p:pic>
        <p:nvPicPr>
          <p:cNvPr id="4" name="图片 3">
            <a:extLst>
              <a:ext uri="{FF2B5EF4-FFF2-40B4-BE49-F238E27FC236}">
                <a16:creationId xmlns:a16="http://schemas.microsoft.com/office/drawing/2014/main" id="{05AE1A2D-7225-4F2A-B2B0-37AC68069BB7}"/>
              </a:ext>
            </a:extLst>
          </p:cNvPr>
          <p:cNvPicPr>
            <a:picLocks noChangeAspect="1"/>
          </p:cNvPicPr>
          <p:nvPr/>
        </p:nvPicPr>
        <p:blipFill>
          <a:blip r:embed="rId2"/>
          <a:stretch>
            <a:fillRect/>
          </a:stretch>
        </p:blipFill>
        <p:spPr>
          <a:xfrm>
            <a:off x="350983" y="1539548"/>
            <a:ext cx="11121859" cy="4670075"/>
          </a:xfrm>
          <a:prstGeom prst="rect">
            <a:avLst/>
          </a:prstGeom>
        </p:spPr>
      </p:pic>
      <p:sp>
        <p:nvSpPr>
          <p:cNvPr id="6" name="文本框 5">
            <a:extLst>
              <a:ext uri="{FF2B5EF4-FFF2-40B4-BE49-F238E27FC236}">
                <a16:creationId xmlns:a16="http://schemas.microsoft.com/office/drawing/2014/main" id="{69A23979-F5EB-4F55-9ED8-0182E7E015FC}"/>
              </a:ext>
            </a:extLst>
          </p:cNvPr>
          <p:cNvSpPr txBox="1"/>
          <p:nvPr/>
        </p:nvSpPr>
        <p:spPr>
          <a:xfrm>
            <a:off x="350983" y="5624848"/>
            <a:ext cx="12045285" cy="584775"/>
          </a:xfrm>
          <a:prstGeom prst="rect">
            <a:avLst/>
          </a:prstGeom>
          <a:noFill/>
        </p:spPr>
        <p:txBody>
          <a:bodyPr wrap="none" rtlCol="0">
            <a:spAutoFit/>
          </a:bodyPr>
          <a:lstStyle/>
          <a:p>
            <a:r>
              <a:rPr lang="zh-CN" altLang="en-US" sz="3200" dirty="0">
                <a:solidFill>
                  <a:srgbClr val="FF0000"/>
                </a:solidFill>
              </a:rPr>
              <a:t>可能有特别多等号，编码由字母</a:t>
            </a:r>
            <a:r>
              <a:rPr lang="en-US" altLang="zh-CN" sz="3200" dirty="0">
                <a:solidFill>
                  <a:srgbClr val="FF0000"/>
                </a:solidFill>
              </a:rPr>
              <a:t>A-Z+</a:t>
            </a:r>
            <a:r>
              <a:rPr lang="zh-CN" altLang="en-US" sz="3200" dirty="0">
                <a:solidFill>
                  <a:srgbClr val="FF0000"/>
                </a:solidFill>
              </a:rPr>
              <a:t>数字</a:t>
            </a:r>
            <a:r>
              <a:rPr lang="en-US" altLang="zh-CN" sz="3200" dirty="0">
                <a:solidFill>
                  <a:srgbClr val="FF0000"/>
                </a:solidFill>
              </a:rPr>
              <a:t>2-7</a:t>
            </a:r>
            <a:r>
              <a:rPr lang="zh-CN" altLang="en-US" sz="3200" dirty="0">
                <a:solidFill>
                  <a:srgbClr val="FF0000"/>
                </a:solidFill>
              </a:rPr>
              <a:t>组成（</a:t>
            </a:r>
            <a:r>
              <a:rPr lang="en-US" altLang="zh-CN" sz="3200" dirty="0">
                <a:solidFill>
                  <a:srgbClr val="FF0000"/>
                </a:solidFill>
              </a:rPr>
              <a:t>26+6=32</a:t>
            </a:r>
            <a:r>
              <a:rPr lang="zh-CN" altLang="en-US" sz="3200" dirty="0">
                <a:solidFill>
                  <a:srgbClr val="FF0000"/>
                </a:solidFill>
              </a:rPr>
              <a:t>个）</a:t>
            </a:r>
          </a:p>
        </p:txBody>
      </p:sp>
      <p:pic>
        <p:nvPicPr>
          <p:cNvPr id="12" name="图片 11">
            <a:extLst>
              <a:ext uri="{FF2B5EF4-FFF2-40B4-BE49-F238E27FC236}">
                <a16:creationId xmlns:a16="http://schemas.microsoft.com/office/drawing/2014/main" id="{B39D17C6-8039-43C5-AC12-26F5EE138114}"/>
              </a:ext>
            </a:extLst>
          </p:cNvPr>
          <p:cNvPicPr>
            <a:picLocks noChangeAspect="1"/>
          </p:cNvPicPr>
          <p:nvPr/>
        </p:nvPicPr>
        <p:blipFill>
          <a:blip r:embed="rId3"/>
          <a:stretch>
            <a:fillRect/>
          </a:stretch>
        </p:blipFill>
        <p:spPr>
          <a:xfrm>
            <a:off x="531105" y="1357746"/>
            <a:ext cx="11236022" cy="4760498"/>
          </a:xfrm>
          <a:prstGeom prst="rect">
            <a:avLst/>
          </a:prstGeom>
        </p:spPr>
      </p:pic>
      <p:sp>
        <p:nvSpPr>
          <p:cNvPr id="13" name="文本框 12">
            <a:extLst>
              <a:ext uri="{FF2B5EF4-FFF2-40B4-BE49-F238E27FC236}">
                <a16:creationId xmlns:a16="http://schemas.microsoft.com/office/drawing/2014/main" id="{6356D85E-15D5-46E1-A2C4-CC58FC7764D9}"/>
              </a:ext>
            </a:extLst>
          </p:cNvPr>
          <p:cNvSpPr txBox="1"/>
          <p:nvPr/>
        </p:nvSpPr>
        <p:spPr>
          <a:xfrm>
            <a:off x="3532895" y="5563292"/>
            <a:ext cx="6277681" cy="830997"/>
          </a:xfrm>
          <a:prstGeom prst="rect">
            <a:avLst/>
          </a:prstGeom>
          <a:noFill/>
        </p:spPr>
        <p:txBody>
          <a:bodyPr wrap="none" rtlCol="0">
            <a:spAutoFit/>
          </a:bodyPr>
          <a:lstStyle/>
          <a:p>
            <a:r>
              <a:rPr lang="zh-CN" altLang="en-US" sz="2400" dirty="0">
                <a:solidFill>
                  <a:srgbClr val="FF0000"/>
                </a:solidFill>
              </a:rPr>
              <a:t>编码由</a:t>
            </a:r>
            <a:r>
              <a:rPr lang="en-US" altLang="zh-CN" sz="2400" dirty="0">
                <a:solidFill>
                  <a:srgbClr val="FF0000"/>
                </a:solidFill>
              </a:rPr>
              <a:t>ABCDEF0123456789</a:t>
            </a:r>
            <a:r>
              <a:rPr lang="zh-CN" altLang="en-US" sz="2400" dirty="0">
                <a:solidFill>
                  <a:srgbClr val="FF0000"/>
                </a:solidFill>
              </a:rPr>
              <a:t>（</a:t>
            </a:r>
            <a:r>
              <a:rPr lang="en-US" altLang="zh-CN" sz="2400" dirty="0">
                <a:solidFill>
                  <a:srgbClr val="FF0000"/>
                </a:solidFill>
              </a:rPr>
              <a:t>16</a:t>
            </a:r>
            <a:r>
              <a:rPr lang="zh-CN" altLang="en-US" sz="2400" dirty="0">
                <a:solidFill>
                  <a:srgbClr val="FF0000"/>
                </a:solidFill>
              </a:rPr>
              <a:t>种字符组成）</a:t>
            </a:r>
            <a:endParaRPr lang="en-US" altLang="zh-CN" sz="2400" dirty="0">
              <a:solidFill>
                <a:srgbClr val="FF0000"/>
              </a:solidFill>
            </a:endParaRPr>
          </a:p>
          <a:p>
            <a:r>
              <a:rPr lang="zh-CN" altLang="en-US" sz="2400" dirty="0">
                <a:solidFill>
                  <a:srgbClr val="FF0000"/>
                </a:solidFill>
              </a:rPr>
              <a:t>英文的编码其实就是</a:t>
            </a:r>
            <a:r>
              <a:rPr lang="en-US" altLang="zh-CN" sz="2400" dirty="0">
                <a:solidFill>
                  <a:srgbClr val="FF0000"/>
                </a:solidFill>
              </a:rPr>
              <a:t>ASCII</a:t>
            </a:r>
            <a:r>
              <a:rPr lang="zh-CN" altLang="en-US" sz="2400" dirty="0">
                <a:solidFill>
                  <a:srgbClr val="FF0000"/>
                </a:solidFill>
              </a:rPr>
              <a:t>码</a:t>
            </a:r>
          </a:p>
        </p:txBody>
      </p:sp>
    </p:spTree>
    <p:extLst>
      <p:ext uri="{BB962C8B-B14F-4D97-AF65-F5344CB8AC3E}">
        <p14:creationId xmlns:p14="http://schemas.microsoft.com/office/powerpoint/2010/main" val="728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46546" y="428021"/>
            <a:ext cx="9845963" cy="769441"/>
          </a:xfrm>
          <a:prstGeom prst="rect">
            <a:avLst/>
          </a:prstGeom>
          <a:noFill/>
        </p:spPr>
        <p:txBody>
          <a:bodyPr wrap="square" rtlCol="0">
            <a:spAutoFit/>
          </a:bodyPr>
          <a:lstStyle/>
          <a:p>
            <a:r>
              <a:rPr lang="zh-CN" altLang="en-US" sz="4400" dirty="0"/>
              <a:t>牢记</a:t>
            </a:r>
            <a:r>
              <a:rPr lang="en-US" altLang="zh-CN" sz="4400" dirty="0"/>
              <a:t>flag</a:t>
            </a:r>
            <a:r>
              <a:rPr lang="zh-CN" altLang="en-US" sz="4400" dirty="0"/>
              <a:t>常见特征</a:t>
            </a:r>
          </a:p>
        </p:txBody>
      </p:sp>
      <p:pic>
        <p:nvPicPr>
          <p:cNvPr id="3" name="图片 2">
            <a:extLst>
              <a:ext uri="{FF2B5EF4-FFF2-40B4-BE49-F238E27FC236}">
                <a16:creationId xmlns:a16="http://schemas.microsoft.com/office/drawing/2014/main" id="{74441A36-8570-43EE-96E5-60B597E4447D}"/>
              </a:ext>
            </a:extLst>
          </p:cNvPr>
          <p:cNvPicPr>
            <a:picLocks noChangeAspect="1"/>
          </p:cNvPicPr>
          <p:nvPr/>
        </p:nvPicPr>
        <p:blipFill>
          <a:blip r:embed="rId2"/>
          <a:stretch>
            <a:fillRect/>
          </a:stretch>
        </p:blipFill>
        <p:spPr>
          <a:xfrm>
            <a:off x="535709" y="1292601"/>
            <a:ext cx="9200372" cy="3094671"/>
          </a:xfrm>
          <a:prstGeom prst="rect">
            <a:avLst/>
          </a:prstGeom>
        </p:spPr>
      </p:pic>
      <p:sp>
        <p:nvSpPr>
          <p:cNvPr id="7" name="文本框 6">
            <a:extLst>
              <a:ext uri="{FF2B5EF4-FFF2-40B4-BE49-F238E27FC236}">
                <a16:creationId xmlns:a16="http://schemas.microsoft.com/office/drawing/2014/main" id="{C325D8B8-A9D4-49B9-9295-4A2E4BE067D7}"/>
              </a:ext>
            </a:extLst>
          </p:cNvPr>
          <p:cNvSpPr txBox="1"/>
          <p:nvPr/>
        </p:nvSpPr>
        <p:spPr>
          <a:xfrm>
            <a:off x="794327" y="4851866"/>
            <a:ext cx="7056582" cy="1754326"/>
          </a:xfrm>
          <a:prstGeom prst="rect">
            <a:avLst/>
          </a:prstGeom>
          <a:noFill/>
        </p:spPr>
        <p:txBody>
          <a:bodyPr wrap="square" rtlCol="0">
            <a:spAutoFit/>
          </a:bodyPr>
          <a:lstStyle/>
          <a:p>
            <a:r>
              <a:rPr lang="en-US" altLang="zh-CN" b="1" dirty="0">
                <a:solidFill>
                  <a:srgbClr val="FF0000"/>
                </a:solidFill>
              </a:rPr>
              <a:t>&gt;&gt;&gt; base64.b32encode('flag')</a:t>
            </a:r>
          </a:p>
          <a:p>
            <a:r>
              <a:rPr lang="en-US" altLang="zh-CN" b="1" dirty="0">
                <a:solidFill>
                  <a:srgbClr val="FF0000"/>
                </a:solidFill>
              </a:rPr>
              <a:t>'MZWGCZY='</a:t>
            </a:r>
          </a:p>
          <a:p>
            <a:r>
              <a:rPr lang="en-US" altLang="zh-CN" b="1" dirty="0">
                <a:solidFill>
                  <a:srgbClr val="FF0000"/>
                </a:solidFill>
              </a:rPr>
              <a:t>&gt;&gt;&gt; base64.b16encode('flag')</a:t>
            </a:r>
          </a:p>
          <a:p>
            <a:r>
              <a:rPr lang="en-US" altLang="zh-CN" b="1" dirty="0">
                <a:solidFill>
                  <a:srgbClr val="FF0000"/>
                </a:solidFill>
              </a:rPr>
              <a:t>'666C6167'</a:t>
            </a:r>
          </a:p>
          <a:p>
            <a:r>
              <a:rPr lang="en-US" altLang="zh-CN" b="1" dirty="0">
                <a:solidFill>
                  <a:srgbClr val="FF0000"/>
                </a:solidFill>
              </a:rPr>
              <a:t>&gt;&gt;&gt; base64.b64encode('flag')</a:t>
            </a:r>
          </a:p>
          <a:p>
            <a:r>
              <a:rPr lang="en-US" altLang="zh-CN" b="1" dirty="0">
                <a:solidFill>
                  <a:srgbClr val="FF0000"/>
                </a:solidFill>
              </a:rPr>
              <a:t>'</a:t>
            </a:r>
            <a:r>
              <a:rPr lang="en-US" altLang="zh-CN" b="1" dirty="0" err="1">
                <a:solidFill>
                  <a:srgbClr val="FF0000"/>
                </a:solidFill>
              </a:rPr>
              <a:t>ZmxhZw</a:t>
            </a:r>
            <a:r>
              <a:rPr lang="en-US" altLang="zh-CN" b="1" dirty="0">
                <a:solidFill>
                  <a:srgbClr val="FF0000"/>
                </a:solidFill>
              </a:rPr>
              <a:t>=='</a:t>
            </a:r>
          </a:p>
        </p:txBody>
      </p:sp>
      <p:sp>
        <p:nvSpPr>
          <p:cNvPr id="14" name="文本框 13">
            <a:extLst>
              <a:ext uri="{FF2B5EF4-FFF2-40B4-BE49-F238E27FC236}">
                <a16:creationId xmlns:a16="http://schemas.microsoft.com/office/drawing/2014/main" id="{AB3FD455-C350-4CA0-9605-7F773B3D6FFD}"/>
              </a:ext>
            </a:extLst>
          </p:cNvPr>
          <p:cNvSpPr txBox="1"/>
          <p:nvPr/>
        </p:nvSpPr>
        <p:spPr>
          <a:xfrm>
            <a:off x="5763490" y="4688236"/>
            <a:ext cx="7056582" cy="1754326"/>
          </a:xfrm>
          <a:prstGeom prst="rect">
            <a:avLst/>
          </a:prstGeom>
          <a:noFill/>
        </p:spPr>
        <p:txBody>
          <a:bodyPr wrap="square" rtlCol="0">
            <a:spAutoFit/>
          </a:bodyPr>
          <a:lstStyle/>
          <a:p>
            <a:r>
              <a:rPr lang="en-US" altLang="zh-CN" b="1" dirty="0">
                <a:solidFill>
                  <a:srgbClr val="FF0000"/>
                </a:solidFill>
              </a:rPr>
              <a:t>&gt;&gt;&gt; base64.b32encode('flag{12345678}')</a:t>
            </a:r>
          </a:p>
          <a:p>
            <a:r>
              <a:rPr lang="en-US" altLang="zh-CN" b="1" dirty="0">
                <a:solidFill>
                  <a:srgbClr val="FF0000"/>
                </a:solidFill>
              </a:rPr>
              <a:t>'</a:t>
            </a:r>
            <a:r>
              <a:rPr lang="en-US" altLang="zh-CN" b="1" dirty="0">
                <a:solidFill>
                  <a:srgbClr val="00B0F0"/>
                </a:solidFill>
              </a:rPr>
              <a:t>MZWGCZ</a:t>
            </a:r>
            <a:r>
              <a:rPr lang="en-US" altLang="zh-CN" b="1" dirty="0">
                <a:solidFill>
                  <a:srgbClr val="FF0000"/>
                </a:solidFill>
              </a:rPr>
              <a:t>33GEZDGNBVGY3TQ7I='</a:t>
            </a:r>
          </a:p>
          <a:p>
            <a:r>
              <a:rPr lang="en-US" altLang="zh-CN" b="1" dirty="0">
                <a:solidFill>
                  <a:srgbClr val="FF0000"/>
                </a:solidFill>
              </a:rPr>
              <a:t>&gt;&gt;&gt; base64.b16encode('flag{12345678}')</a:t>
            </a:r>
          </a:p>
          <a:p>
            <a:r>
              <a:rPr lang="en-US" altLang="zh-CN" b="1" dirty="0">
                <a:solidFill>
                  <a:srgbClr val="FF0000"/>
                </a:solidFill>
              </a:rPr>
              <a:t>'</a:t>
            </a:r>
            <a:r>
              <a:rPr lang="en-US" altLang="zh-CN" b="1" dirty="0">
                <a:solidFill>
                  <a:srgbClr val="00B0F0"/>
                </a:solidFill>
              </a:rPr>
              <a:t>666C6167</a:t>
            </a:r>
            <a:r>
              <a:rPr lang="en-US" altLang="zh-CN" b="1" dirty="0">
                <a:solidFill>
                  <a:srgbClr val="FF0000"/>
                </a:solidFill>
              </a:rPr>
              <a:t>7B31323334353637387D'</a:t>
            </a:r>
          </a:p>
          <a:p>
            <a:r>
              <a:rPr lang="en-US" altLang="zh-CN" b="1" dirty="0">
                <a:solidFill>
                  <a:srgbClr val="FF0000"/>
                </a:solidFill>
              </a:rPr>
              <a:t>&gt;&gt;&gt; base64.b64encode('flag{12345678}')</a:t>
            </a:r>
          </a:p>
          <a:p>
            <a:r>
              <a:rPr lang="en-US" altLang="zh-CN" b="1" dirty="0">
                <a:solidFill>
                  <a:srgbClr val="FF0000"/>
                </a:solidFill>
              </a:rPr>
              <a:t>'</a:t>
            </a:r>
            <a:r>
              <a:rPr lang="en-US" altLang="zh-CN" b="1" dirty="0">
                <a:solidFill>
                  <a:srgbClr val="00B0F0"/>
                </a:solidFill>
              </a:rPr>
              <a:t>ZmxhZ</a:t>
            </a:r>
            <a:r>
              <a:rPr lang="en-US" altLang="zh-CN" b="1" dirty="0">
                <a:solidFill>
                  <a:srgbClr val="FF0000"/>
                </a:solidFill>
              </a:rPr>
              <a:t>3sxMjM0NTY3OH0='</a:t>
            </a:r>
          </a:p>
        </p:txBody>
      </p:sp>
      <p:pic>
        <p:nvPicPr>
          <p:cNvPr id="11" name="图片 10">
            <a:extLst>
              <a:ext uri="{FF2B5EF4-FFF2-40B4-BE49-F238E27FC236}">
                <a16:creationId xmlns:a16="http://schemas.microsoft.com/office/drawing/2014/main" id="{5A0B057B-FDEB-4007-80FD-283AD1C2896B}"/>
              </a:ext>
            </a:extLst>
          </p:cNvPr>
          <p:cNvPicPr>
            <a:picLocks noChangeAspect="1"/>
          </p:cNvPicPr>
          <p:nvPr/>
        </p:nvPicPr>
        <p:blipFill>
          <a:blip r:embed="rId3"/>
          <a:stretch>
            <a:fillRect/>
          </a:stretch>
        </p:blipFill>
        <p:spPr>
          <a:xfrm>
            <a:off x="2444240" y="1494413"/>
            <a:ext cx="9212051" cy="2896872"/>
          </a:xfrm>
          <a:prstGeom prst="rect">
            <a:avLst/>
          </a:prstGeom>
        </p:spPr>
      </p:pic>
    </p:spTree>
    <p:extLst>
      <p:ext uri="{BB962C8B-B14F-4D97-AF65-F5344CB8AC3E}">
        <p14:creationId xmlns:p14="http://schemas.microsoft.com/office/powerpoint/2010/main" val="14960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46546" y="428021"/>
            <a:ext cx="9845963" cy="769441"/>
          </a:xfrm>
          <a:prstGeom prst="rect">
            <a:avLst/>
          </a:prstGeom>
          <a:noFill/>
        </p:spPr>
        <p:txBody>
          <a:bodyPr wrap="square" rtlCol="0">
            <a:spAutoFit/>
          </a:bodyPr>
          <a:lstStyle/>
          <a:p>
            <a:r>
              <a:rPr lang="zh-CN" altLang="en-US" sz="4400" dirty="0"/>
              <a:t>凯撒密码</a:t>
            </a:r>
          </a:p>
        </p:txBody>
      </p:sp>
      <p:sp>
        <p:nvSpPr>
          <p:cNvPr id="2" name="文本框 1">
            <a:extLst>
              <a:ext uri="{FF2B5EF4-FFF2-40B4-BE49-F238E27FC236}">
                <a16:creationId xmlns:a16="http://schemas.microsoft.com/office/drawing/2014/main" id="{240D61A2-5FDC-4E18-8D46-613FDA259AEF}"/>
              </a:ext>
            </a:extLst>
          </p:cNvPr>
          <p:cNvSpPr txBox="1"/>
          <p:nvPr/>
        </p:nvSpPr>
        <p:spPr>
          <a:xfrm>
            <a:off x="969818" y="1487054"/>
            <a:ext cx="10649069" cy="2308324"/>
          </a:xfrm>
          <a:prstGeom prst="rect">
            <a:avLst/>
          </a:prstGeom>
          <a:noFill/>
        </p:spPr>
        <p:txBody>
          <a:bodyPr wrap="none" rtlCol="0">
            <a:spAutoFit/>
          </a:bodyPr>
          <a:lstStyle/>
          <a:p>
            <a:pPr algn="l"/>
            <a:r>
              <a:rPr lang="zh-CN" altLang="en-US" sz="2400" b="0" i="0" dirty="0">
                <a:solidFill>
                  <a:srgbClr val="333333"/>
                </a:solidFill>
                <a:effectLst/>
                <a:latin typeface="arial" panose="020B0604020202020204" pitchFamily="34" charset="0"/>
              </a:rPr>
              <a:t>明文中的所有字母都在字母表上向后（或向前）按照一个固定数目进行偏移后</a:t>
            </a:r>
            <a:endParaRPr lang="en-US" altLang="zh-CN" sz="2400" b="0" i="0" dirty="0">
              <a:solidFill>
                <a:srgbClr val="333333"/>
              </a:solidFill>
              <a:effectLst/>
              <a:latin typeface="arial" panose="020B0604020202020204" pitchFamily="34" charset="0"/>
            </a:endParaRPr>
          </a:p>
          <a:p>
            <a:pPr algn="l"/>
            <a:r>
              <a:rPr lang="zh-CN" altLang="en-US" sz="2400" b="0" i="0" dirty="0">
                <a:solidFill>
                  <a:srgbClr val="333333"/>
                </a:solidFill>
                <a:effectLst/>
                <a:latin typeface="arial" panose="020B0604020202020204" pitchFamily="34" charset="0"/>
              </a:rPr>
              <a:t>被替换成密文</a:t>
            </a:r>
            <a:endParaRPr lang="en-US" altLang="zh-CN" sz="2400" b="0" i="0" dirty="0">
              <a:solidFill>
                <a:srgbClr val="333333"/>
              </a:solidFill>
              <a:effectLst/>
              <a:latin typeface="arial" panose="020B0604020202020204" pitchFamily="34" charset="0"/>
            </a:endParaRPr>
          </a:p>
          <a:p>
            <a:pPr algn="l"/>
            <a:r>
              <a:rPr lang="zh-CN" altLang="en-US" sz="2400" b="0" i="0" dirty="0">
                <a:solidFill>
                  <a:srgbClr val="333333"/>
                </a:solidFill>
                <a:effectLst/>
                <a:latin typeface="arial" panose="020B0604020202020204" pitchFamily="34" charset="0"/>
              </a:rPr>
              <a:t>明文：</a:t>
            </a:r>
            <a:r>
              <a:rPr lang="en-US" altLang="zh-CN" sz="2400" b="0" i="0" dirty="0">
                <a:solidFill>
                  <a:srgbClr val="333333"/>
                </a:solidFill>
                <a:effectLst/>
                <a:latin typeface="arial" panose="020B0604020202020204" pitchFamily="34" charset="0"/>
              </a:rPr>
              <a:t>THE QUICK BROWN FOX JUMPS OVER THE LAZY DOG </a:t>
            </a:r>
            <a:r>
              <a:rPr lang="zh-CN" altLang="en-US" sz="2400" b="0" i="0" dirty="0">
                <a:solidFill>
                  <a:srgbClr val="333333"/>
                </a:solidFill>
                <a:effectLst/>
                <a:latin typeface="arial" panose="020B0604020202020204" pitchFamily="34" charset="0"/>
              </a:rPr>
              <a:t>；</a:t>
            </a:r>
          </a:p>
          <a:p>
            <a:pPr algn="l"/>
            <a:r>
              <a:rPr lang="zh-CN" altLang="en-US" sz="2400" b="0" i="0" dirty="0">
                <a:solidFill>
                  <a:srgbClr val="333333"/>
                </a:solidFill>
                <a:effectLst/>
                <a:latin typeface="arial" panose="020B0604020202020204" pitchFamily="34" charset="0"/>
              </a:rPr>
              <a:t>密文：</a:t>
            </a:r>
            <a:r>
              <a:rPr lang="en-US" altLang="zh-CN" sz="2400" b="0" i="0" dirty="0">
                <a:solidFill>
                  <a:srgbClr val="333333"/>
                </a:solidFill>
                <a:effectLst/>
                <a:latin typeface="arial" panose="020B0604020202020204" pitchFamily="34" charset="0"/>
              </a:rPr>
              <a:t>WKH TXLFN EURZQ IRA MXPSV RYHU WKH ODCB GRJ</a:t>
            </a:r>
            <a:r>
              <a:rPr lang="zh-CN" altLang="en-US" sz="2400" b="0" i="0" dirty="0">
                <a:solidFill>
                  <a:srgbClr val="333333"/>
                </a:solidFill>
                <a:effectLst/>
                <a:latin typeface="arial" panose="020B0604020202020204" pitchFamily="34" charset="0"/>
              </a:rPr>
              <a:t>。</a:t>
            </a:r>
            <a:endParaRPr lang="en-US" altLang="zh-CN" sz="2400" b="0" i="0" dirty="0">
              <a:solidFill>
                <a:srgbClr val="333333"/>
              </a:solidFill>
              <a:effectLst/>
              <a:latin typeface="arial" panose="020B0604020202020204" pitchFamily="34" charset="0"/>
            </a:endParaRPr>
          </a:p>
          <a:p>
            <a:pPr algn="l"/>
            <a:r>
              <a:rPr lang="zh-CN" altLang="en-US" sz="2400" b="0" i="0" dirty="0">
                <a:solidFill>
                  <a:srgbClr val="333333"/>
                </a:solidFill>
                <a:effectLst/>
                <a:latin typeface="arial" panose="020B0604020202020204" pitchFamily="34" charset="0"/>
              </a:rPr>
              <a:t>偏移：</a:t>
            </a:r>
            <a:r>
              <a:rPr lang="en-US" altLang="zh-CN" sz="2400" b="0" i="0" dirty="0">
                <a:solidFill>
                  <a:srgbClr val="333333"/>
                </a:solidFill>
                <a:effectLst/>
                <a:latin typeface="arial" panose="020B0604020202020204" pitchFamily="34" charset="0"/>
              </a:rPr>
              <a:t>ascii</a:t>
            </a:r>
            <a:r>
              <a:rPr lang="en-US" altLang="zh-CN" sz="2400" dirty="0">
                <a:solidFill>
                  <a:srgbClr val="333333"/>
                </a:solidFill>
                <a:latin typeface="arial" panose="020B0604020202020204" pitchFamily="34" charset="0"/>
              </a:rPr>
              <a:t>(‘W’)-ascii(‘T’)=</a:t>
            </a:r>
            <a:r>
              <a:rPr lang="zh-CN" altLang="en-US" sz="2400" dirty="0">
                <a:solidFill>
                  <a:srgbClr val="333333"/>
                </a:solidFill>
                <a:latin typeface="arial" panose="020B0604020202020204" pitchFamily="34" charset="0"/>
              </a:rPr>
              <a:t>？</a:t>
            </a:r>
            <a:endParaRPr lang="zh-CN" altLang="en-US" sz="2400" b="0" i="0" dirty="0">
              <a:solidFill>
                <a:srgbClr val="333333"/>
              </a:solidFill>
              <a:effectLst/>
              <a:latin typeface="arial" panose="020B0604020202020204" pitchFamily="34" charset="0"/>
            </a:endParaRPr>
          </a:p>
          <a:p>
            <a:endParaRPr lang="zh-CN" altLang="en-US" sz="2400" dirty="0"/>
          </a:p>
        </p:txBody>
      </p:sp>
      <p:sp>
        <p:nvSpPr>
          <p:cNvPr id="3" name="文本框 2">
            <a:extLst>
              <a:ext uri="{FF2B5EF4-FFF2-40B4-BE49-F238E27FC236}">
                <a16:creationId xmlns:a16="http://schemas.microsoft.com/office/drawing/2014/main" id="{12945C79-1F21-4C28-9777-AF3381626391}"/>
              </a:ext>
            </a:extLst>
          </p:cNvPr>
          <p:cNvSpPr txBox="1"/>
          <p:nvPr/>
        </p:nvSpPr>
        <p:spPr>
          <a:xfrm>
            <a:off x="868218" y="3761804"/>
            <a:ext cx="4350327" cy="646331"/>
          </a:xfrm>
          <a:prstGeom prst="rect">
            <a:avLst/>
          </a:prstGeom>
          <a:noFill/>
        </p:spPr>
        <p:txBody>
          <a:bodyPr wrap="square" rtlCol="0">
            <a:spAutoFit/>
          </a:bodyPr>
          <a:lstStyle/>
          <a:p>
            <a:r>
              <a:rPr lang="zh-CN" altLang="en-US" sz="3600" dirty="0"/>
              <a:t>不知道明文怎么办？</a:t>
            </a:r>
          </a:p>
        </p:txBody>
      </p:sp>
      <p:sp>
        <p:nvSpPr>
          <p:cNvPr id="9" name="文本框 8">
            <a:extLst>
              <a:ext uri="{FF2B5EF4-FFF2-40B4-BE49-F238E27FC236}">
                <a16:creationId xmlns:a16="http://schemas.microsoft.com/office/drawing/2014/main" id="{EA94D181-A2B0-4D8C-B699-33E4F4AB7EA4}"/>
              </a:ext>
            </a:extLst>
          </p:cNvPr>
          <p:cNvSpPr txBox="1"/>
          <p:nvPr/>
        </p:nvSpPr>
        <p:spPr>
          <a:xfrm>
            <a:off x="868218" y="4977508"/>
            <a:ext cx="11239131" cy="1015663"/>
          </a:xfrm>
          <a:prstGeom prst="rect">
            <a:avLst/>
          </a:prstGeom>
          <a:noFill/>
        </p:spPr>
        <p:txBody>
          <a:bodyPr wrap="square" rtlCol="0">
            <a:spAutoFit/>
          </a:bodyPr>
          <a:lstStyle/>
          <a:p>
            <a:r>
              <a:rPr lang="zh-CN" altLang="en-US" sz="6000" dirty="0"/>
              <a:t>写</a:t>
            </a:r>
            <a:r>
              <a:rPr lang="en-US" altLang="zh-CN" sz="6000" dirty="0"/>
              <a:t>(B)</a:t>
            </a:r>
            <a:r>
              <a:rPr lang="zh-CN" altLang="en-US" sz="6000" dirty="0"/>
              <a:t>脚</a:t>
            </a:r>
            <a:r>
              <a:rPr lang="en-US" altLang="zh-CN" sz="6000" dirty="0"/>
              <a:t>(a)</a:t>
            </a:r>
            <a:r>
              <a:rPr lang="zh-CN" altLang="en-US" sz="6000" dirty="0"/>
              <a:t>本</a:t>
            </a:r>
            <a:r>
              <a:rPr lang="en-US" altLang="zh-CN" sz="6000" dirty="0"/>
              <a:t>(</a:t>
            </a:r>
            <a:r>
              <a:rPr lang="en-US" altLang="zh-CN" sz="6000" dirty="0" err="1"/>
              <a:t>i</a:t>
            </a:r>
            <a:r>
              <a:rPr lang="en-US" altLang="zh-CN" sz="6000" dirty="0"/>
              <a:t>)</a:t>
            </a:r>
            <a:r>
              <a:rPr lang="zh-CN" altLang="en-US" sz="6000" dirty="0"/>
              <a:t>暴</a:t>
            </a:r>
            <a:r>
              <a:rPr lang="en-US" altLang="zh-CN" sz="6000" dirty="0"/>
              <a:t>(D)</a:t>
            </a:r>
            <a:r>
              <a:rPr lang="zh-CN" altLang="en-US" sz="6000" dirty="0"/>
              <a:t>力</a:t>
            </a:r>
            <a:r>
              <a:rPr lang="en-US" altLang="zh-CN" sz="6000" dirty="0"/>
              <a:t>(u)</a:t>
            </a:r>
            <a:r>
              <a:rPr lang="zh-CN" altLang="en-US" sz="6000" dirty="0"/>
              <a:t>破</a:t>
            </a:r>
            <a:r>
              <a:rPr lang="en-US" altLang="zh-CN" sz="6000" dirty="0"/>
              <a:t>(!)</a:t>
            </a:r>
            <a:r>
              <a:rPr lang="zh-CN" altLang="en-US" sz="6000" dirty="0"/>
              <a:t>解</a:t>
            </a:r>
          </a:p>
        </p:txBody>
      </p:sp>
    </p:spTree>
    <p:extLst>
      <p:ext uri="{BB962C8B-B14F-4D97-AF65-F5344CB8AC3E}">
        <p14:creationId xmlns:p14="http://schemas.microsoft.com/office/powerpoint/2010/main" val="37932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46546" y="428021"/>
            <a:ext cx="9845963" cy="769441"/>
          </a:xfrm>
          <a:prstGeom prst="rect">
            <a:avLst/>
          </a:prstGeom>
          <a:noFill/>
        </p:spPr>
        <p:txBody>
          <a:bodyPr wrap="square" rtlCol="0">
            <a:spAutoFit/>
          </a:bodyPr>
          <a:lstStyle/>
          <a:p>
            <a:r>
              <a:rPr lang="zh-CN" altLang="en-US" sz="4400" dirty="0"/>
              <a:t>栅栏密码</a:t>
            </a:r>
          </a:p>
        </p:txBody>
      </p:sp>
      <p:pic>
        <p:nvPicPr>
          <p:cNvPr id="6" name="图片 5">
            <a:extLst>
              <a:ext uri="{FF2B5EF4-FFF2-40B4-BE49-F238E27FC236}">
                <a16:creationId xmlns:a16="http://schemas.microsoft.com/office/drawing/2014/main" id="{D129BEBA-2B66-4581-8BB2-9FEEA3143C62}"/>
              </a:ext>
            </a:extLst>
          </p:cNvPr>
          <p:cNvPicPr>
            <a:picLocks noChangeAspect="1"/>
          </p:cNvPicPr>
          <p:nvPr/>
        </p:nvPicPr>
        <p:blipFill>
          <a:blip r:embed="rId2"/>
          <a:stretch>
            <a:fillRect/>
          </a:stretch>
        </p:blipFill>
        <p:spPr>
          <a:xfrm>
            <a:off x="735689" y="1373294"/>
            <a:ext cx="5037040" cy="5209880"/>
          </a:xfrm>
          <a:prstGeom prst="rect">
            <a:avLst/>
          </a:prstGeom>
        </p:spPr>
      </p:pic>
      <p:sp>
        <p:nvSpPr>
          <p:cNvPr id="7" name="文本框 6">
            <a:extLst>
              <a:ext uri="{FF2B5EF4-FFF2-40B4-BE49-F238E27FC236}">
                <a16:creationId xmlns:a16="http://schemas.microsoft.com/office/drawing/2014/main" id="{4718C56B-52C8-49E4-868E-8C6230DE4393}"/>
              </a:ext>
            </a:extLst>
          </p:cNvPr>
          <p:cNvSpPr txBox="1"/>
          <p:nvPr/>
        </p:nvSpPr>
        <p:spPr>
          <a:xfrm>
            <a:off x="6012873" y="1900742"/>
            <a:ext cx="5902036" cy="4154984"/>
          </a:xfrm>
          <a:prstGeom prst="rect">
            <a:avLst/>
          </a:prstGeom>
          <a:noFill/>
        </p:spPr>
        <p:txBody>
          <a:bodyPr wrap="square" rtlCol="0">
            <a:spAutoFit/>
          </a:bodyPr>
          <a:lstStyle/>
          <a:p>
            <a:r>
              <a:rPr lang="zh-CN" altLang="en-US" sz="2400" dirty="0">
                <a:solidFill>
                  <a:srgbClr val="FF0000"/>
                </a:solidFill>
              </a:rPr>
              <a:t>一般要求分栏后每栏的字符串长度相等</a:t>
            </a:r>
            <a:endParaRPr lang="en-US" altLang="zh-CN" sz="2400" dirty="0">
              <a:solidFill>
                <a:srgbClr val="FF0000"/>
              </a:solidFill>
            </a:endParaRPr>
          </a:p>
          <a:p>
            <a:endParaRPr lang="en-US" altLang="zh-CN" sz="2400" dirty="0">
              <a:solidFill>
                <a:srgbClr val="FF0000"/>
              </a:solidFill>
            </a:endParaRPr>
          </a:p>
          <a:p>
            <a:r>
              <a:rPr lang="zh-CN" altLang="en-US" sz="2400" dirty="0">
                <a:solidFill>
                  <a:srgbClr val="FF0000"/>
                </a:solidFill>
              </a:rPr>
              <a:t>分栏的数量可通过计算猜测</a:t>
            </a:r>
            <a:endParaRPr lang="en-US" altLang="zh-CN" sz="2400" dirty="0">
              <a:solidFill>
                <a:srgbClr val="FF0000"/>
              </a:solidFill>
            </a:endParaRPr>
          </a:p>
          <a:p>
            <a:endParaRPr lang="en-US" altLang="zh-CN" sz="2400" dirty="0">
              <a:solidFill>
                <a:srgbClr val="FF0000"/>
              </a:solidFill>
            </a:endParaRPr>
          </a:p>
          <a:p>
            <a:r>
              <a:rPr lang="en-US" altLang="zh-CN" sz="2400" b="0" i="0" dirty="0">
                <a:solidFill>
                  <a:srgbClr val="111111"/>
                </a:solidFill>
                <a:effectLst/>
                <a:latin typeface="Microsoft YaHei" panose="020B0503020204020204" pitchFamily="34" charset="-122"/>
                <a:ea typeface="Microsoft YaHei" panose="020B0503020204020204" pitchFamily="34" charset="-122"/>
              </a:rPr>
              <a:t>fa{</a:t>
            </a:r>
            <a:r>
              <a:rPr lang="en-US" altLang="zh-CN" sz="2400" b="0" i="0" dirty="0" err="1">
                <a:solidFill>
                  <a:srgbClr val="111111"/>
                </a:solidFill>
                <a:effectLst/>
                <a:latin typeface="Microsoft YaHei" panose="020B0503020204020204" pitchFamily="34" charset="-122"/>
                <a:ea typeface="Microsoft YaHei" panose="020B0503020204020204" pitchFamily="34" charset="-122"/>
              </a:rPr>
              <a:t>hsi</a:t>
            </a:r>
            <a:r>
              <a:rPr lang="en-US" altLang="zh-CN" sz="2400" b="0" i="0" dirty="0">
                <a:solidFill>
                  <a:srgbClr val="111111"/>
                </a:solidFill>
                <a:effectLst/>
                <a:latin typeface="Microsoft YaHei" panose="020B0503020204020204" pitchFamily="34" charset="-122"/>
                <a:ea typeface="Microsoft YaHei" panose="020B0503020204020204" pitchFamily="34" charset="-122"/>
              </a:rPr>
              <a:t>__</a:t>
            </a:r>
            <a:r>
              <a:rPr lang="en-US" altLang="zh-CN" sz="2400" b="0" i="0" dirty="0" err="1">
                <a:solidFill>
                  <a:srgbClr val="111111"/>
                </a:solidFill>
                <a:effectLst/>
                <a:latin typeface="Microsoft YaHei" panose="020B0503020204020204" pitchFamily="34" charset="-122"/>
                <a:ea typeface="Microsoft YaHei" panose="020B0503020204020204" pitchFamily="34" charset="-122"/>
              </a:rPr>
              <a:t>lg!lgti_safa</a:t>
            </a:r>
            <a:r>
              <a:rPr lang="en-US" altLang="zh-CN" sz="2400" b="0" i="0" dirty="0">
                <a:solidFill>
                  <a:srgbClr val="111111"/>
                </a:solidFill>
                <a:effectLst/>
                <a:latin typeface="Microsoft YaHei" panose="020B0503020204020204" pitchFamily="34" charset="-122"/>
                <a:ea typeface="Microsoft YaHei" panose="020B0503020204020204" pitchFamily="34" charset="-122"/>
              </a:rPr>
              <a:t>!}</a:t>
            </a:r>
          </a:p>
          <a:p>
            <a:endParaRPr lang="en-US" altLang="zh-CN" sz="2400" b="0" i="0" dirty="0">
              <a:solidFill>
                <a:srgbClr val="111111"/>
              </a:solidFill>
              <a:effectLst/>
              <a:latin typeface="Microsoft YaHei" panose="020B0503020204020204" pitchFamily="34" charset="-122"/>
              <a:ea typeface="Microsoft YaHei" panose="020B0503020204020204" pitchFamily="34" charset="-122"/>
            </a:endParaRPr>
          </a:p>
          <a:p>
            <a:r>
              <a:rPr lang="en-US" altLang="zh-CN" sz="2400" dirty="0">
                <a:solidFill>
                  <a:srgbClr val="111111"/>
                </a:solidFill>
                <a:latin typeface="Microsoft YaHei" panose="020B0503020204020204" pitchFamily="34" charset="-122"/>
                <a:ea typeface="Microsoft YaHei" panose="020B0503020204020204" pitchFamily="34" charset="-122"/>
              </a:rPr>
              <a:t>flag{</a:t>
            </a:r>
            <a:r>
              <a:rPr lang="en-US" altLang="zh-CN" sz="2400" dirty="0" err="1">
                <a:solidFill>
                  <a:srgbClr val="111111"/>
                </a:solidFill>
                <a:latin typeface="Microsoft YaHei" panose="020B0503020204020204" pitchFamily="34" charset="-122"/>
                <a:ea typeface="Microsoft YaHei" panose="020B0503020204020204" pitchFamily="34" charset="-122"/>
              </a:rPr>
              <a:t>this_is_a_flag</a:t>
            </a:r>
            <a:r>
              <a:rPr lang="en-US" altLang="zh-CN" sz="2400" dirty="0">
                <a:solidFill>
                  <a:srgbClr val="111111"/>
                </a:solidFill>
                <a:latin typeface="Microsoft YaHei" panose="020B0503020204020204" pitchFamily="34" charset="-122"/>
                <a:ea typeface="Microsoft YaHei" panose="020B0503020204020204" pitchFamily="34" charset="-122"/>
              </a:rPr>
              <a:t>!!}</a:t>
            </a:r>
          </a:p>
          <a:p>
            <a:endParaRPr lang="en-US" altLang="zh-CN" sz="2400" dirty="0">
              <a:solidFill>
                <a:srgbClr val="111111"/>
              </a:solidFill>
              <a:latin typeface="Microsoft YaHei" panose="020B0503020204020204" pitchFamily="34" charset="-122"/>
              <a:ea typeface="Microsoft YaHei" panose="020B0503020204020204" pitchFamily="34" charset="-122"/>
            </a:endParaRPr>
          </a:p>
          <a:p>
            <a:r>
              <a:rPr lang="zh-CN" altLang="en-US" sz="2400" dirty="0">
                <a:solidFill>
                  <a:srgbClr val="111111"/>
                </a:solidFill>
                <a:latin typeface="Microsoft YaHei" panose="020B0503020204020204" pitchFamily="34" charset="-122"/>
                <a:ea typeface="Microsoft YaHei" panose="020B0503020204020204" pitchFamily="34" charset="-122"/>
              </a:rPr>
              <a:t>密文由构成明文的字符组成</a:t>
            </a:r>
            <a:endParaRPr lang="en-US" altLang="zh-CN" sz="2400" dirty="0">
              <a:solidFill>
                <a:srgbClr val="111111"/>
              </a:solidFill>
              <a:latin typeface="Microsoft YaHei" panose="020B0503020204020204" pitchFamily="34" charset="-122"/>
              <a:ea typeface="Microsoft YaHei" panose="020B0503020204020204" pitchFamily="34" charset="-122"/>
            </a:endParaRPr>
          </a:p>
          <a:p>
            <a:endParaRPr lang="en-US" altLang="zh-CN" sz="2400" dirty="0">
              <a:solidFill>
                <a:srgbClr val="111111"/>
              </a:solidFill>
              <a:latin typeface="Microsoft YaHei" panose="020B0503020204020204" pitchFamily="34" charset="-122"/>
              <a:ea typeface="Microsoft YaHei" panose="020B0503020204020204" pitchFamily="34" charset="-122"/>
            </a:endParaRPr>
          </a:p>
          <a:p>
            <a:r>
              <a:rPr lang="zh-CN" altLang="en-US" sz="2400" dirty="0">
                <a:solidFill>
                  <a:srgbClr val="111111"/>
                </a:solidFill>
                <a:latin typeface="Microsoft YaHei" panose="020B0503020204020204" pitchFamily="34" charset="-122"/>
                <a:ea typeface="Microsoft YaHei" panose="020B0503020204020204" pitchFamily="34" charset="-122"/>
              </a:rPr>
              <a:t>一般密文最后一位不会变（</a:t>
            </a:r>
            <a:r>
              <a:rPr lang="en-US" altLang="zh-CN" sz="2400" dirty="0">
                <a:solidFill>
                  <a:srgbClr val="111111"/>
                </a:solidFill>
                <a:latin typeface="Microsoft YaHei" panose="020B0503020204020204" pitchFamily="34" charset="-122"/>
                <a:ea typeface="Microsoft YaHei" panose="020B0503020204020204" pitchFamily="34" charset="-122"/>
              </a:rPr>
              <a:t>=</a:t>
            </a:r>
            <a:r>
              <a:rPr lang="zh-CN" altLang="en-US" sz="2400" dirty="0">
                <a:solidFill>
                  <a:srgbClr val="111111"/>
                </a:solidFill>
                <a:latin typeface="Microsoft YaHei" panose="020B0503020204020204" pitchFamily="34" charset="-122"/>
                <a:ea typeface="Microsoft YaHei" panose="020B0503020204020204" pitchFamily="34" charset="-122"/>
              </a:rPr>
              <a:t>明文最后一位）</a:t>
            </a:r>
            <a:endParaRPr lang="en-US" altLang="zh-CN" sz="2400" dirty="0">
              <a:solidFill>
                <a:srgbClr val="11111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707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554182" y="658930"/>
            <a:ext cx="9845963" cy="769441"/>
          </a:xfrm>
          <a:prstGeom prst="rect">
            <a:avLst/>
          </a:prstGeom>
          <a:noFill/>
        </p:spPr>
        <p:txBody>
          <a:bodyPr wrap="square" rtlCol="0">
            <a:spAutoFit/>
          </a:bodyPr>
          <a:lstStyle/>
          <a:p>
            <a:r>
              <a:rPr lang="zh-CN" altLang="en-US" sz="4400" dirty="0"/>
              <a:t>一点作业：</a:t>
            </a:r>
          </a:p>
        </p:txBody>
      </p:sp>
      <p:sp>
        <p:nvSpPr>
          <p:cNvPr id="6" name="文本框 5">
            <a:extLst>
              <a:ext uri="{FF2B5EF4-FFF2-40B4-BE49-F238E27FC236}">
                <a16:creationId xmlns:a16="http://schemas.microsoft.com/office/drawing/2014/main" id="{9D7CAE84-C389-42F6-844C-DF228EF12A1A}"/>
              </a:ext>
            </a:extLst>
          </p:cNvPr>
          <p:cNvSpPr txBox="1"/>
          <p:nvPr/>
        </p:nvSpPr>
        <p:spPr>
          <a:xfrm>
            <a:off x="1417781" y="1965875"/>
            <a:ext cx="9845963" cy="4031873"/>
          </a:xfrm>
          <a:prstGeom prst="rect">
            <a:avLst/>
          </a:prstGeom>
          <a:noFill/>
        </p:spPr>
        <p:txBody>
          <a:bodyPr wrap="square" rtlCol="0">
            <a:spAutoFit/>
          </a:bodyPr>
          <a:lstStyle/>
          <a:p>
            <a:r>
              <a:rPr lang="en-US" altLang="zh-CN" sz="3200" dirty="0"/>
              <a:t>1.</a:t>
            </a:r>
            <a:r>
              <a:rPr lang="zh-CN" altLang="en-US" sz="3200" dirty="0"/>
              <a:t>完成</a:t>
            </a:r>
            <a:r>
              <a:rPr lang="en-US" altLang="zh-CN" sz="3200" dirty="0" err="1"/>
              <a:t>Vmware</a:t>
            </a:r>
            <a:r>
              <a:rPr lang="zh-CN" altLang="en-US" sz="3200" dirty="0"/>
              <a:t>虚拟机与</a:t>
            </a:r>
            <a:r>
              <a:rPr lang="en-US" altLang="zh-CN" sz="3200" dirty="0"/>
              <a:t>Kali</a:t>
            </a:r>
            <a:r>
              <a:rPr lang="zh-CN" altLang="en-US" sz="3200" dirty="0"/>
              <a:t>的安装。</a:t>
            </a:r>
            <a:endParaRPr lang="en-US" altLang="zh-CN" sz="3200" dirty="0"/>
          </a:p>
          <a:p>
            <a:endParaRPr lang="en-US" altLang="zh-CN" sz="3200" dirty="0"/>
          </a:p>
          <a:p>
            <a:r>
              <a:rPr lang="en-US" altLang="zh-CN" sz="3200" dirty="0"/>
              <a:t>2.</a:t>
            </a:r>
            <a:r>
              <a:rPr lang="zh-CN" altLang="en-US" sz="3200" dirty="0"/>
              <a:t>完成</a:t>
            </a:r>
            <a:r>
              <a:rPr lang="en-US" altLang="zh-CN" sz="3200" dirty="0"/>
              <a:t>Kali</a:t>
            </a:r>
            <a:r>
              <a:rPr lang="zh-CN" altLang="en-US" sz="3200" dirty="0"/>
              <a:t>上</a:t>
            </a:r>
            <a:r>
              <a:rPr lang="en-US" altLang="zh-CN" sz="3200" dirty="0"/>
              <a:t>python</a:t>
            </a:r>
            <a:r>
              <a:rPr lang="zh-CN" altLang="en-US" sz="3200" dirty="0"/>
              <a:t>环境的配置（同时包括    </a:t>
            </a:r>
            <a:r>
              <a:rPr lang="en-US" altLang="zh-CN" sz="3200" dirty="0"/>
              <a:t>python2/3</a:t>
            </a:r>
            <a:r>
              <a:rPr lang="zh-CN" altLang="en-US" sz="3200" dirty="0"/>
              <a:t>）。</a:t>
            </a:r>
            <a:endParaRPr lang="en-US" altLang="zh-CN" sz="3200" dirty="0"/>
          </a:p>
          <a:p>
            <a:endParaRPr lang="en-US" altLang="zh-CN" sz="3200" dirty="0"/>
          </a:p>
          <a:p>
            <a:r>
              <a:rPr lang="en-US" altLang="zh-CN" sz="3200" dirty="0"/>
              <a:t>3.</a:t>
            </a:r>
            <a:r>
              <a:rPr lang="zh-CN" altLang="en-US" sz="3200" dirty="0"/>
              <a:t> 编写一个针对栅栏密码的加解密脚本（语言不限）。</a:t>
            </a:r>
            <a:endParaRPr lang="en-US" altLang="zh-CN" sz="3200" dirty="0"/>
          </a:p>
          <a:p>
            <a:endParaRPr lang="en-US" altLang="zh-CN" sz="3200" dirty="0"/>
          </a:p>
          <a:p>
            <a:endParaRPr lang="zh-CN" altLang="en-US" sz="3200" dirty="0"/>
          </a:p>
        </p:txBody>
      </p:sp>
    </p:spTree>
    <p:extLst>
      <p:ext uri="{BB962C8B-B14F-4D97-AF65-F5344CB8AC3E}">
        <p14:creationId xmlns:p14="http://schemas.microsoft.com/office/powerpoint/2010/main" val="387716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F0FA86-9821-4CA7-B53E-0C60B1658E2A}"/>
              </a:ext>
            </a:extLst>
          </p:cNvPr>
          <p:cNvSpPr>
            <a:spLocks noGrp="1"/>
          </p:cNvSpPr>
          <p:nvPr>
            <p:ph type="title"/>
          </p:nvPr>
        </p:nvSpPr>
        <p:spPr>
          <a:xfrm>
            <a:off x="1392382" y="674399"/>
            <a:ext cx="10688782" cy="5509202"/>
          </a:xfrm>
        </p:spPr>
        <p:txBody>
          <a:bodyPr>
            <a:noAutofit/>
          </a:bodyPr>
          <a:lstStyle/>
          <a:p>
            <a:r>
              <a:rPr lang="zh-CN" altLang="en-US" sz="2000" b="1" i="0" u="none" strike="noStrike" baseline="0" dirty="0">
                <a:solidFill>
                  <a:srgbClr val="333333"/>
                </a:solidFill>
                <a:latin typeface="MicrosoftYaHei-Bold"/>
              </a:rPr>
              <a:t>竞赛获奖</a:t>
            </a:r>
            <a:br>
              <a:rPr lang="zh-CN" altLang="en-US" sz="2000" i="0" u="none" strike="noStrike" baseline="0" dirty="0">
                <a:solidFill>
                  <a:srgbClr val="333333"/>
                </a:solidFill>
                <a:latin typeface="MicrosoftYaHei-Bold"/>
              </a:rPr>
            </a:br>
            <a:r>
              <a:rPr lang="en-US" altLang="zh-CN" sz="2000" i="0" u="none" strike="noStrike" baseline="0" dirty="0">
                <a:solidFill>
                  <a:srgbClr val="333333"/>
                </a:solidFill>
                <a:latin typeface="OpenSans"/>
              </a:rPr>
              <a:t>2019</a:t>
            </a:r>
            <a:r>
              <a:rPr lang="zh-CN" altLang="en-US" sz="2000" i="0" u="none" strike="noStrike" baseline="0" dirty="0">
                <a:solidFill>
                  <a:srgbClr val="333333"/>
                </a:solidFill>
                <a:latin typeface="MicrosoftYaHei"/>
              </a:rPr>
              <a:t>年浙江省第二届大学生网络与安全竞赛本科组（一等奖）</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a:t>
            </a:r>
            <a:r>
              <a:rPr lang="zh-CN" altLang="en-US" sz="2000" i="0" u="none" strike="noStrike" baseline="0" dirty="0">
                <a:solidFill>
                  <a:srgbClr val="333333"/>
                </a:solidFill>
                <a:latin typeface="MicrosoftYaHei"/>
              </a:rPr>
              <a:t>年</a:t>
            </a:r>
            <a:r>
              <a:rPr lang="en-US" altLang="zh-CN" sz="2000" i="0" u="none" strike="noStrike" baseline="0" dirty="0">
                <a:solidFill>
                  <a:srgbClr val="333333"/>
                </a:solidFill>
                <a:latin typeface="OpenSans"/>
              </a:rPr>
              <a:t>2019</a:t>
            </a:r>
            <a:r>
              <a:rPr lang="zh-CN" altLang="en-US" sz="2000" i="0" u="none" strike="noStrike" baseline="0" dirty="0">
                <a:solidFill>
                  <a:srgbClr val="333333"/>
                </a:solidFill>
                <a:latin typeface="MicrosoftYaHei"/>
              </a:rPr>
              <a:t>年第三届</a:t>
            </a:r>
            <a:r>
              <a:rPr lang="zh-CN" altLang="en-US"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强网杯</a:t>
            </a:r>
            <a:r>
              <a:rPr lang="zh-CN" altLang="en-US"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全国网络安全挑战赛线上赛（优胜奖）</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a:t>
            </a:r>
            <a:r>
              <a:rPr lang="zh-CN" altLang="en-US" sz="2000" i="0" u="none" strike="noStrike" baseline="0" dirty="0">
                <a:solidFill>
                  <a:srgbClr val="333333"/>
                </a:solidFill>
                <a:latin typeface="MicrosoftYaHei"/>
              </a:rPr>
              <a:t>年安洵杯第二届网络安全挑战赛（</a:t>
            </a:r>
            <a:r>
              <a:rPr lang="en-US" altLang="zh-CN" sz="2000" i="0" u="none" strike="noStrike" baseline="0" dirty="0">
                <a:solidFill>
                  <a:srgbClr val="333333"/>
                </a:solidFill>
                <a:latin typeface="OpenSans"/>
              </a:rPr>
              <a:t>30</a:t>
            </a:r>
            <a:r>
              <a:rPr lang="zh-CN" altLang="en-US" sz="2000" i="0" u="none" strike="noStrike" baseline="0" dirty="0">
                <a:solidFill>
                  <a:srgbClr val="333333"/>
                </a:solidFill>
                <a:latin typeface="MicrosoftYaHei"/>
              </a:rPr>
              <a:t>名</a:t>
            </a:r>
            <a:r>
              <a:rPr lang="en-US" altLang="zh-CN"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a:t>
            </a:r>
            <a:r>
              <a:rPr lang="en-US" altLang="zh-CN" sz="2000" i="0" u="none" strike="noStrike" baseline="0" dirty="0">
                <a:solidFill>
                  <a:srgbClr val="333333"/>
                </a:solidFill>
                <a:latin typeface="OpenSans"/>
              </a:rPr>
              <a:t>CTF-show 36D</a:t>
            </a:r>
            <a:r>
              <a:rPr lang="zh-CN" altLang="en-US" sz="2000" i="0" u="none" strike="noStrike" baseline="0" dirty="0">
                <a:solidFill>
                  <a:srgbClr val="333333"/>
                </a:solidFill>
                <a:latin typeface="MicrosoftYaHei"/>
              </a:rPr>
              <a:t>杯网络安全竞赛（第</a:t>
            </a:r>
            <a:r>
              <a:rPr lang="en-US" altLang="zh-CN" sz="2000" i="0" u="none" strike="noStrike" baseline="0" dirty="0">
                <a:solidFill>
                  <a:srgbClr val="333333"/>
                </a:solidFill>
                <a:latin typeface="OpenSans"/>
              </a:rPr>
              <a:t>3</a:t>
            </a:r>
            <a:r>
              <a:rPr lang="zh-CN" altLang="en-US" sz="2000" i="0" u="none" strike="noStrike" baseline="0" dirty="0">
                <a:solidFill>
                  <a:srgbClr val="333333"/>
                </a:solidFill>
                <a:latin typeface="MicrosoftYaHei"/>
              </a:rPr>
              <a:t>名）</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a:t>
            </a:r>
            <a:r>
              <a:rPr lang="en-US" altLang="zh-CN" sz="2000" i="0" u="none" strike="noStrike" baseline="0" dirty="0">
                <a:solidFill>
                  <a:srgbClr val="333333"/>
                </a:solidFill>
                <a:latin typeface="OpenSans"/>
              </a:rPr>
              <a:t>GKCTF </a:t>
            </a:r>
            <a:r>
              <a:rPr lang="zh-CN" altLang="en-US" sz="2000" i="0" u="none" strike="noStrike" baseline="0" dirty="0">
                <a:solidFill>
                  <a:srgbClr val="333333"/>
                </a:solidFill>
                <a:latin typeface="MicrosoftYaHei"/>
              </a:rPr>
              <a:t>暨</a:t>
            </a:r>
            <a:r>
              <a:rPr lang="zh-CN" altLang="en-US"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应急挑战</a:t>
            </a:r>
            <a:r>
              <a:rPr lang="zh-CN" altLang="en-US"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杯全国大学生网络安全技能大赛（三等奖）</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a:t>
            </a:r>
            <a:r>
              <a:rPr lang="en-US" altLang="zh-CN" sz="2000" i="0" u="none" strike="noStrike" baseline="0" dirty="0">
                <a:solidFill>
                  <a:srgbClr val="333333"/>
                </a:solidFill>
                <a:latin typeface="OpenSans"/>
              </a:rPr>
              <a:t>MRCTF</a:t>
            </a:r>
            <a:r>
              <a:rPr lang="zh-CN" altLang="en-US" sz="2000" i="0" u="none" strike="noStrike" baseline="0" dirty="0">
                <a:solidFill>
                  <a:srgbClr val="333333"/>
                </a:solidFill>
                <a:latin typeface="MicrosoftYaHei"/>
              </a:rPr>
              <a:t>网络安全技能大赛（第</a:t>
            </a:r>
            <a:r>
              <a:rPr lang="en-US" altLang="zh-CN" sz="2000" i="0" u="none" strike="noStrike" baseline="0" dirty="0">
                <a:solidFill>
                  <a:srgbClr val="333333"/>
                </a:solidFill>
                <a:latin typeface="OpenSans"/>
              </a:rPr>
              <a:t>8</a:t>
            </a:r>
            <a:r>
              <a:rPr lang="zh-CN" altLang="en-US" sz="2000" i="0" u="none" strike="noStrike" baseline="0" dirty="0">
                <a:solidFill>
                  <a:srgbClr val="333333"/>
                </a:solidFill>
                <a:latin typeface="MicrosoftYaHei"/>
              </a:rPr>
              <a:t>名）</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a:t>
            </a:r>
            <a:r>
              <a:rPr lang="en-US" altLang="zh-CN" sz="2000" i="0" u="none" strike="noStrike" baseline="0" dirty="0">
                <a:solidFill>
                  <a:srgbClr val="333333"/>
                </a:solidFill>
                <a:latin typeface="OpenSans"/>
              </a:rPr>
              <a:t>NPUCTF</a:t>
            </a:r>
            <a:r>
              <a:rPr lang="zh-CN" altLang="en-US" sz="2000" i="0" u="none" strike="noStrike" baseline="0" dirty="0">
                <a:solidFill>
                  <a:srgbClr val="333333"/>
                </a:solidFill>
                <a:latin typeface="MicrosoftYaHei"/>
              </a:rPr>
              <a:t>网络安全技能大赛（校外</a:t>
            </a:r>
            <a:r>
              <a:rPr lang="en-US" altLang="zh-CN" sz="2000" i="0" u="none" strike="noStrike" baseline="0" dirty="0">
                <a:solidFill>
                  <a:srgbClr val="333333"/>
                </a:solidFill>
                <a:latin typeface="OpenSans"/>
              </a:rPr>
              <a:t>22</a:t>
            </a:r>
            <a:r>
              <a:rPr lang="zh-CN" altLang="en-US" sz="2000" i="0" u="none" strike="noStrike" baseline="0" dirty="0">
                <a:solidFill>
                  <a:srgbClr val="333333"/>
                </a:solidFill>
                <a:latin typeface="MicrosoftYaHei"/>
              </a:rPr>
              <a:t>名）</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年工业信息安全技能竞赛巡回赛浙江站（第</a:t>
            </a:r>
            <a:r>
              <a:rPr lang="en-US" altLang="zh-CN" sz="2000" i="0" u="none" strike="noStrike" baseline="0" dirty="0">
                <a:solidFill>
                  <a:srgbClr val="333333"/>
                </a:solidFill>
                <a:latin typeface="OpenSans"/>
              </a:rPr>
              <a:t>3</a:t>
            </a:r>
            <a:r>
              <a:rPr lang="zh-CN" altLang="en-US" sz="2000" i="0" u="none" strike="noStrike" baseline="0" dirty="0">
                <a:solidFill>
                  <a:srgbClr val="333333"/>
                </a:solidFill>
                <a:latin typeface="MicrosoftYaHei"/>
              </a:rPr>
              <a:t>名）</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年工业信息安全技能竞赛线上赛综合能力专场（第</a:t>
            </a:r>
            <a:r>
              <a:rPr lang="en-US" altLang="zh-CN" sz="2000" i="0" u="none" strike="noStrike" baseline="0" dirty="0">
                <a:solidFill>
                  <a:srgbClr val="333333"/>
                </a:solidFill>
                <a:latin typeface="OpenSans"/>
              </a:rPr>
              <a:t>5</a:t>
            </a:r>
            <a:r>
              <a:rPr lang="zh-CN" altLang="en-US" sz="2000" i="0" u="none" strike="noStrike" baseline="0" dirty="0">
                <a:solidFill>
                  <a:srgbClr val="333333"/>
                </a:solidFill>
                <a:latin typeface="MicrosoftYaHei"/>
              </a:rPr>
              <a:t>名）</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年浙江省第三届大学生网络与安全竞赛本科组（二等奖）</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年全国大学生信息安全竞赛</a:t>
            </a:r>
            <a:r>
              <a:rPr lang="en-US" altLang="zh-CN"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创新实践能力赛（赛区二等奖）</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2020</a:t>
            </a:r>
            <a:r>
              <a:rPr lang="zh-CN" altLang="en-US" sz="2000" i="0" u="none" strike="noStrike" baseline="0" dirty="0">
                <a:solidFill>
                  <a:srgbClr val="333333"/>
                </a:solidFill>
                <a:latin typeface="MicrosoftYaHei"/>
              </a:rPr>
              <a:t>年全国大学生信息安全竞赛</a:t>
            </a:r>
            <a:r>
              <a:rPr lang="en-US" altLang="zh-CN"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作品赛（优胜奖）</a:t>
            </a:r>
            <a:br>
              <a:rPr lang="en-US" altLang="zh-CN" sz="2000" i="0" u="none" strike="noStrike" baseline="0" dirty="0">
                <a:solidFill>
                  <a:srgbClr val="333333"/>
                </a:solidFill>
                <a:latin typeface="MicrosoftYaHei"/>
              </a:rPr>
            </a:br>
            <a:br>
              <a:rPr lang="zh-CN" altLang="en-US" sz="2000" i="0" u="none" strike="noStrike" baseline="0" dirty="0">
                <a:solidFill>
                  <a:srgbClr val="333333"/>
                </a:solidFill>
                <a:latin typeface="MicrosoftYaHei"/>
              </a:rPr>
            </a:br>
            <a:r>
              <a:rPr lang="zh-CN" altLang="en-US" sz="2000" b="1" i="0" u="none" strike="noStrike" baseline="0" dirty="0">
                <a:solidFill>
                  <a:srgbClr val="333333"/>
                </a:solidFill>
                <a:latin typeface="MicrosoftYaHei-Bold"/>
              </a:rPr>
              <a:t>荣誉情况</a:t>
            </a:r>
            <a:br>
              <a:rPr lang="zh-CN" altLang="en-US" sz="2000" i="0" u="none" strike="noStrike" baseline="0" dirty="0">
                <a:solidFill>
                  <a:srgbClr val="333333"/>
                </a:solidFill>
                <a:latin typeface="MicrosoftYaHei-Bold"/>
              </a:rPr>
            </a:br>
            <a:r>
              <a:rPr lang="en-US" altLang="zh-CN" sz="2000" i="0" u="none" strike="noStrike" baseline="0" dirty="0">
                <a:solidFill>
                  <a:srgbClr val="333333"/>
                </a:solidFill>
                <a:latin typeface="OpenSans"/>
              </a:rPr>
              <a:t>2018-2019</a:t>
            </a:r>
            <a:r>
              <a:rPr lang="zh-CN" altLang="en-US" sz="2000" i="0" u="none" strike="noStrike" baseline="0" dirty="0">
                <a:solidFill>
                  <a:srgbClr val="333333"/>
                </a:solidFill>
                <a:latin typeface="MicrosoftYaHei"/>
              </a:rPr>
              <a:t>年湖州师范学院创新创业先进个人</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 </a:t>
            </a:r>
            <a:r>
              <a:rPr lang="zh-CN" altLang="en-US" sz="2000" i="0" u="none" strike="noStrike" baseline="0" dirty="0">
                <a:solidFill>
                  <a:srgbClr val="333333"/>
                </a:solidFill>
                <a:latin typeface="MicrosoftYaHei"/>
              </a:rPr>
              <a:t>年湖州师范学院暑期社会实践</a:t>
            </a:r>
            <a:r>
              <a:rPr lang="zh-CN" altLang="en-US" sz="2000" i="0" u="none" strike="noStrike" baseline="0" dirty="0">
                <a:solidFill>
                  <a:srgbClr val="333333"/>
                </a:solidFill>
                <a:latin typeface="OpenSans"/>
              </a:rPr>
              <a:t>“</a:t>
            </a:r>
            <a:r>
              <a:rPr lang="zh-CN" altLang="en-US" sz="2000" i="0" u="none" strike="noStrike" baseline="0" dirty="0">
                <a:solidFill>
                  <a:srgbClr val="333333"/>
                </a:solidFill>
                <a:latin typeface="MicrosoftYaHei"/>
              </a:rPr>
              <a:t>双百双进</a:t>
            </a:r>
            <a:r>
              <a:rPr lang="zh-CN" altLang="en-US" sz="2000" i="0" u="none" strike="noStrike" baseline="0" dirty="0">
                <a:solidFill>
                  <a:srgbClr val="333333"/>
                </a:solidFill>
                <a:latin typeface="OpenSans"/>
              </a:rPr>
              <a:t>” </a:t>
            </a:r>
            <a:r>
              <a:rPr lang="zh-CN" altLang="en-US" sz="2000" i="0" u="none" strike="noStrike" baseline="0" dirty="0">
                <a:solidFill>
                  <a:srgbClr val="333333"/>
                </a:solidFill>
                <a:latin typeface="MicrosoftYaHei"/>
              </a:rPr>
              <a:t>先进个人</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2019-2020</a:t>
            </a:r>
            <a:r>
              <a:rPr lang="zh-CN" altLang="en-US" sz="2000" i="0" u="none" strike="noStrike" baseline="0" dirty="0">
                <a:solidFill>
                  <a:srgbClr val="333333"/>
                </a:solidFill>
                <a:latin typeface="MicrosoftYaHei"/>
              </a:rPr>
              <a:t>年湖州师范学院文明修身先进个人</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2019-2020</a:t>
            </a:r>
            <a:r>
              <a:rPr lang="zh-CN" altLang="en-US" sz="2000" i="0" u="none" strike="noStrike" baseline="0" dirty="0">
                <a:solidFill>
                  <a:srgbClr val="333333"/>
                </a:solidFill>
                <a:latin typeface="MicrosoftYaHei"/>
              </a:rPr>
              <a:t>年湖州师范学院社会实践先进个人</a:t>
            </a:r>
            <a:br>
              <a:rPr lang="zh-CN" altLang="en-US" sz="2000" i="0" u="none" strike="noStrike" baseline="0" dirty="0">
                <a:solidFill>
                  <a:srgbClr val="333333"/>
                </a:solidFill>
                <a:latin typeface="MicrosoftYaHei"/>
              </a:rPr>
            </a:br>
            <a:r>
              <a:rPr lang="en-US" altLang="zh-CN" sz="2000" i="0" u="none" strike="noStrike" baseline="0" dirty="0">
                <a:solidFill>
                  <a:srgbClr val="333333"/>
                </a:solidFill>
                <a:latin typeface="OpenSans"/>
              </a:rPr>
              <a:t>2019-2020</a:t>
            </a:r>
            <a:r>
              <a:rPr lang="zh-CN" altLang="en-US" sz="2000" i="0" u="none" strike="noStrike" baseline="0" dirty="0">
                <a:solidFill>
                  <a:srgbClr val="333333"/>
                </a:solidFill>
                <a:latin typeface="MicrosoftYaHei"/>
              </a:rPr>
              <a:t>年湖州师范学院陆增镛卓越奖学金</a:t>
            </a:r>
            <a:endParaRPr lang="zh-CN" altLang="en-US" sz="2000" dirty="0"/>
          </a:p>
        </p:txBody>
      </p:sp>
      <p:pic>
        <p:nvPicPr>
          <p:cNvPr id="5" name="图片 4">
            <a:extLst>
              <a:ext uri="{FF2B5EF4-FFF2-40B4-BE49-F238E27FC236}">
                <a16:creationId xmlns:a16="http://schemas.microsoft.com/office/drawing/2014/main" id="{6F040A7F-0C31-451B-B5C8-DBB2C450CC6F}"/>
              </a:ext>
            </a:extLst>
          </p:cNvPr>
          <p:cNvPicPr>
            <a:picLocks noChangeAspect="1"/>
          </p:cNvPicPr>
          <p:nvPr/>
        </p:nvPicPr>
        <p:blipFill>
          <a:blip r:embed="rId2"/>
          <a:stretch>
            <a:fillRect/>
          </a:stretch>
        </p:blipFill>
        <p:spPr>
          <a:xfrm>
            <a:off x="-193555" y="-83127"/>
            <a:ext cx="8847619" cy="5438095"/>
          </a:xfrm>
          <a:prstGeom prst="rect">
            <a:avLst/>
          </a:prstGeom>
        </p:spPr>
      </p:pic>
      <p:pic>
        <p:nvPicPr>
          <p:cNvPr id="7" name="图片 6">
            <a:extLst>
              <a:ext uri="{FF2B5EF4-FFF2-40B4-BE49-F238E27FC236}">
                <a16:creationId xmlns:a16="http://schemas.microsoft.com/office/drawing/2014/main" id="{4D782F77-B9E3-4771-9BE3-96928E097105}"/>
              </a:ext>
            </a:extLst>
          </p:cNvPr>
          <p:cNvPicPr>
            <a:picLocks noChangeAspect="1"/>
          </p:cNvPicPr>
          <p:nvPr/>
        </p:nvPicPr>
        <p:blipFill>
          <a:blip r:embed="rId3"/>
          <a:stretch>
            <a:fillRect/>
          </a:stretch>
        </p:blipFill>
        <p:spPr>
          <a:xfrm>
            <a:off x="3979844" y="849724"/>
            <a:ext cx="8942857" cy="6580952"/>
          </a:xfrm>
          <a:prstGeom prst="rect">
            <a:avLst/>
          </a:prstGeom>
        </p:spPr>
      </p:pic>
      <p:pic>
        <p:nvPicPr>
          <p:cNvPr id="9" name="图片 8">
            <a:extLst>
              <a:ext uri="{FF2B5EF4-FFF2-40B4-BE49-F238E27FC236}">
                <a16:creationId xmlns:a16="http://schemas.microsoft.com/office/drawing/2014/main" id="{35019017-4CAA-4613-92E9-41A1D7B64201}"/>
              </a:ext>
            </a:extLst>
          </p:cNvPr>
          <p:cNvPicPr>
            <a:picLocks noChangeAspect="1"/>
          </p:cNvPicPr>
          <p:nvPr/>
        </p:nvPicPr>
        <p:blipFill>
          <a:blip r:embed="rId4"/>
          <a:stretch>
            <a:fillRect/>
          </a:stretch>
        </p:blipFill>
        <p:spPr>
          <a:xfrm>
            <a:off x="1460246" y="92363"/>
            <a:ext cx="9271507" cy="6858000"/>
          </a:xfrm>
          <a:prstGeom prst="rect">
            <a:avLst/>
          </a:prstGeom>
        </p:spPr>
      </p:pic>
    </p:spTree>
    <p:extLst>
      <p:ext uri="{BB962C8B-B14F-4D97-AF65-F5344CB8AC3E}">
        <p14:creationId xmlns:p14="http://schemas.microsoft.com/office/powerpoint/2010/main" val="18918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DD72DFE-400E-4FAE-8816-0743BE110510}"/>
              </a:ext>
            </a:extLst>
          </p:cNvPr>
          <p:cNvSpPr txBox="1"/>
          <p:nvPr/>
        </p:nvSpPr>
        <p:spPr>
          <a:xfrm>
            <a:off x="1182255" y="1852184"/>
            <a:ext cx="9642763" cy="1938992"/>
          </a:xfrm>
          <a:prstGeom prst="rect">
            <a:avLst/>
          </a:prstGeom>
          <a:noFill/>
        </p:spPr>
        <p:txBody>
          <a:bodyPr wrap="square">
            <a:spAutoFit/>
          </a:bodyPr>
          <a:lstStyle/>
          <a:p>
            <a:r>
              <a:rPr lang="en-US" altLang="zh-CN" sz="2400" b="0" i="0" dirty="0">
                <a:solidFill>
                  <a:srgbClr val="333333"/>
                </a:solidFill>
                <a:effectLst/>
                <a:latin typeface="arial" panose="020B0604020202020204" pitchFamily="34" charset="0"/>
              </a:rPr>
              <a:t>CTF</a:t>
            </a:r>
            <a:r>
              <a:rPr lang="zh-CN" altLang="en-US" sz="2400" b="0" i="0" dirty="0">
                <a:solidFill>
                  <a:srgbClr val="333333"/>
                </a:solidFill>
                <a:effectLst/>
                <a:latin typeface="arial" panose="020B0604020202020204" pitchFamily="34" charset="0"/>
              </a:rPr>
              <a:t>是一种流行的信息安全竞赛形式，其英文名可直译为“夺得</a:t>
            </a:r>
            <a:r>
              <a:rPr lang="en-US" altLang="zh-CN" sz="2400" b="0" i="0" dirty="0">
                <a:solidFill>
                  <a:srgbClr val="333333"/>
                </a:solidFill>
                <a:effectLst/>
                <a:latin typeface="arial" panose="020B0604020202020204" pitchFamily="34" charset="0"/>
              </a:rPr>
              <a:t>Flag”</a:t>
            </a:r>
            <a:r>
              <a:rPr lang="zh-CN" altLang="en-US" sz="2400" b="0" i="0" dirty="0">
                <a:solidFill>
                  <a:srgbClr val="333333"/>
                </a:solidFill>
                <a:effectLst/>
                <a:latin typeface="arial" panose="020B0604020202020204" pitchFamily="34" charset="0"/>
              </a:rPr>
              <a:t>，也可意译为“夺旗赛”。其大致流程是，参赛团队之间通过进行攻防对抗、程序分析等形式，率先从主办方给出的比赛环境中得到一串具有一定格式的字符串或其他内容，并将其提交给主办方，从而夺得分数。为了方便称呼，我们把这样的内容称之为“</a:t>
            </a:r>
            <a:r>
              <a:rPr lang="en-US" altLang="zh-CN" sz="2400" b="0" i="0" dirty="0">
                <a:solidFill>
                  <a:srgbClr val="333333"/>
                </a:solidFill>
                <a:effectLst/>
                <a:latin typeface="arial" panose="020B0604020202020204" pitchFamily="34" charset="0"/>
              </a:rPr>
              <a:t>Flag”</a:t>
            </a:r>
            <a:r>
              <a:rPr lang="zh-CN" altLang="en-US" sz="2400" b="0" i="0" dirty="0">
                <a:solidFill>
                  <a:srgbClr val="333333"/>
                </a:solidFill>
                <a:effectLst/>
                <a:latin typeface="arial" panose="020B0604020202020204" pitchFamily="34" charset="0"/>
              </a:rPr>
              <a:t>。                      </a:t>
            </a:r>
            <a:r>
              <a:rPr lang="en-US" altLang="zh-CN" sz="2400" b="0" i="0" dirty="0">
                <a:solidFill>
                  <a:srgbClr val="333333"/>
                </a:solidFill>
                <a:effectLst/>
                <a:latin typeface="arial" panose="020B0604020202020204" pitchFamily="34" charset="0"/>
              </a:rPr>
              <a:t>——</a:t>
            </a:r>
            <a:r>
              <a:rPr lang="zh-CN" altLang="en-US" sz="2400" b="0" i="0" dirty="0">
                <a:solidFill>
                  <a:srgbClr val="333333"/>
                </a:solidFill>
                <a:effectLst/>
                <a:latin typeface="arial" panose="020B0604020202020204" pitchFamily="34" charset="0"/>
              </a:rPr>
              <a:t>百度百科</a:t>
            </a:r>
            <a:endParaRPr lang="zh-CN" altLang="en-US" sz="2400" dirty="0"/>
          </a:p>
        </p:txBody>
      </p:sp>
      <p:sp>
        <p:nvSpPr>
          <p:cNvPr id="6" name="文本框 5">
            <a:extLst>
              <a:ext uri="{FF2B5EF4-FFF2-40B4-BE49-F238E27FC236}">
                <a16:creationId xmlns:a16="http://schemas.microsoft.com/office/drawing/2014/main" id="{733D82AC-F47E-4965-A96D-9D0E70625FAE}"/>
              </a:ext>
            </a:extLst>
          </p:cNvPr>
          <p:cNvSpPr txBox="1"/>
          <p:nvPr/>
        </p:nvSpPr>
        <p:spPr>
          <a:xfrm>
            <a:off x="831273" y="695875"/>
            <a:ext cx="4350327" cy="769441"/>
          </a:xfrm>
          <a:prstGeom prst="rect">
            <a:avLst/>
          </a:prstGeom>
          <a:noFill/>
        </p:spPr>
        <p:txBody>
          <a:bodyPr wrap="square" rtlCol="0">
            <a:spAutoFit/>
          </a:bodyPr>
          <a:lstStyle/>
          <a:p>
            <a:r>
              <a:rPr lang="zh-CN" altLang="en-US" sz="4400" dirty="0"/>
              <a:t>什么是</a:t>
            </a:r>
            <a:r>
              <a:rPr lang="en-US" altLang="zh-CN" sz="4400" dirty="0"/>
              <a:t>CTF</a:t>
            </a:r>
            <a:endParaRPr lang="zh-CN" altLang="en-US" sz="4400" dirty="0"/>
          </a:p>
        </p:txBody>
      </p:sp>
      <p:sp>
        <p:nvSpPr>
          <p:cNvPr id="7" name="文本框 6">
            <a:extLst>
              <a:ext uri="{FF2B5EF4-FFF2-40B4-BE49-F238E27FC236}">
                <a16:creationId xmlns:a16="http://schemas.microsoft.com/office/drawing/2014/main" id="{03B02825-CC60-456B-9668-DEB1E99CDB7B}"/>
              </a:ext>
            </a:extLst>
          </p:cNvPr>
          <p:cNvSpPr txBox="1"/>
          <p:nvPr/>
        </p:nvSpPr>
        <p:spPr>
          <a:xfrm>
            <a:off x="3306617" y="4562764"/>
            <a:ext cx="6650181" cy="830997"/>
          </a:xfrm>
          <a:prstGeom prst="rect">
            <a:avLst/>
          </a:prstGeom>
          <a:noFill/>
        </p:spPr>
        <p:txBody>
          <a:bodyPr wrap="square" rtlCol="0">
            <a:spAutoFit/>
          </a:bodyPr>
          <a:lstStyle/>
          <a:p>
            <a:r>
              <a:rPr lang="zh-CN" altLang="en-US" sz="4800" dirty="0"/>
              <a:t>找</a:t>
            </a:r>
            <a:r>
              <a:rPr lang="en-US" altLang="zh-CN" sz="4800" dirty="0"/>
              <a:t>flag+</a:t>
            </a:r>
            <a:r>
              <a:rPr lang="zh-CN" altLang="en-US" sz="4800" dirty="0"/>
              <a:t>提交</a:t>
            </a:r>
            <a:r>
              <a:rPr lang="en-US" altLang="zh-CN" sz="4800" dirty="0"/>
              <a:t>flag=CTF</a:t>
            </a:r>
            <a:endParaRPr lang="zh-CN" altLang="en-US" sz="4800" dirty="0"/>
          </a:p>
        </p:txBody>
      </p:sp>
    </p:spTree>
    <p:extLst>
      <p:ext uri="{BB962C8B-B14F-4D97-AF65-F5344CB8AC3E}">
        <p14:creationId xmlns:p14="http://schemas.microsoft.com/office/powerpoint/2010/main" val="17445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33D82AC-F47E-4965-A96D-9D0E70625FAE}"/>
              </a:ext>
            </a:extLst>
          </p:cNvPr>
          <p:cNvSpPr txBox="1"/>
          <p:nvPr/>
        </p:nvSpPr>
        <p:spPr>
          <a:xfrm>
            <a:off x="738910" y="594276"/>
            <a:ext cx="6382326" cy="769441"/>
          </a:xfrm>
          <a:prstGeom prst="rect">
            <a:avLst/>
          </a:prstGeom>
          <a:noFill/>
        </p:spPr>
        <p:txBody>
          <a:bodyPr wrap="square" rtlCol="0">
            <a:spAutoFit/>
          </a:bodyPr>
          <a:lstStyle/>
          <a:p>
            <a:r>
              <a:rPr lang="zh-CN" altLang="en-US" sz="4400" dirty="0"/>
              <a:t>题型分类？ 前置知识？</a:t>
            </a:r>
          </a:p>
        </p:txBody>
      </p:sp>
      <p:sp>
        <p:nvSpPr>
          <p:cNvPr id="2" name="文本框 1">
            <a:extLst>
              <a:ext uri="{FF2B5EF4-FFF2-40B4-BE49-F238E27FC236}">
                <a16:creationId xmlns:a16="http://schemas.microsoft.com/office/drawing/2014/main" id="{10CB4317-0027-40CC-9F92-9040A0DEFE54}"/>
              </a:ext>
            </a:extLst>
          </p:cNvPr>
          <p:cNvSpPr txBox="1"/>
          <p:nvPr/>
        </p:nvSpPr>
        <p:spPr>
          <a:xfrm>
            <a:off x="1801091" y="1610101"/>
            <a:ext cx="10317018" cy="5016758"/>
          </a:xfrm>
          <a:prstGeom prst="rect">
            <a:avLst/>
          </a:prstGeom>
          <a:noFill/>
        </p:spPr>
        <p:txBody>
          <a:bodyPr wrap="square" rtlCol="0">
            <a:spAutoFit/>
          </a:bodyPr>
          <a:lstStyle/>
          <a:p>
            <a:r>
              <a:rPr lang="en-US" altLang="zh-CN" sz="3200" b="1" dirty="0"/>
              <a:t>Web</a:t>
            </a:r>
            <a:r>
              <a:rPr lang="zh-CN" altLang="en-US" sz="3200" dirty="0"/>
              <a:t>（与</a:t>
            </a:r>
            <a:r>
              <a:rPr lang="en-US" altLang="zh-CN" sz="3200" dirty="0"/>
              <a:t>HTTP </a:t>
            </a:r>
            <a:r>
              <a:rPr lang="zh-CN" altLang="en-US" sz="3200" dirty="0"/>
              <a:t>有关）</a:t>
            </a:r>
            <a:endParaRPr lang="en-US" altLang="zh-CN" sz="3200" b="1" dirty="0"/>
          </a:p>
          <a:p>
            <a:endParaRPr lang="en-US" altLang="zh-CN" sz="3200" b="1" dirty="0"/>
          </a:p>
          <a:p>
            <a:r>
              <a:rPr lang="en-US" altLang="zh-CN" sz="3200" b="1" dirty="0"/>
              <a:t>Reverse</a:t>
            </a:r>
            <a:r>
              <a:rPr lang="zh-CN" altLang="en-US" sz="3200" dirty="0"/>
              <a:t>（与本地应用有关）</a:t>
            </a:r>
            <a:endParaRPr lang="en-US" altLang="zh-CN" sz="3200" b="1" dirty="0"/>
          </a:p>
          <a:p>
            <a:endParaRPr lang="en-US" altLang="zh-CN" sz="3200" b="1" dirty="0"/>
          </a:p>
          <a:p>
            <a:r>
              <a:rPr lang="en-US" altLang="zh-CN" sz="3200" b="1" dirty="0"/>
              <a:t>Crypto</a:t>
            </a:r>
            <a:r>
              <a:rPr lang="zh-CN" altLang="en-US" sz="3200" dirty="0"/>
              <a:t>（与密码学有关）</a:t>
            </a:r>
            <a:endParaRPr lang="en-US" altLang="zh-CN" sz="3200" b="1" dirty="0"/>
          </a:p>
          <a:p>
            <a:endParaRPr lang="en-US" altLang="zh-CN" sz="3200" b="1" dirty="0"/>
          </a:p>
          <a:p>
            <a:r>
              <a:rPr lang="en-US" altLang="zh-CN" sz="3200" b="1" dirty="0" err="1"/>
              <a:t>Pwn</a:t>
            </a:r>
            <a:r>
              <a:rPr lang="zh-CN" altLang="en-US" sz="3200" dirty="0"/>
              <a:t>（与其他远程应用有关）</a:t>
            </a:r>
            <a:endParaRPr lang="en-US" altLang="zh-CN" sz="3200" b="1" dirty="0"/>
          </a:p>
          <a:p>
            <a:endParaRPr lang="en-US" altLang="zh-CN" sz="3200" b="1" dirty="0"/>
          </a:p>
          <a:p>
            <a:r>
              <a:rPr lang="en-US" altLang="zh-CN" sz="3200" b="1" dirty="0" err="1"/>
              <a:t>Misc</a:t>
            </a:r>
            <a:r>
              <a:rPr lang="zh-CN" altLang="en-US" sz="3200" dirty="0"/>
              <a:t>（与啥都可能有关）</a:t>
            </a:r>
            <a:endParaRPr lang="en-US" altLang="zh-CN" sz="3200" dirty="0"/>
          </a:p>
          <a:p>
            <a:endParaRPr lang="en-US" altLang="zh-CN" sz="3200" b="1" dirty="0"/>
          </a:p>
        </p:txBody>
      </p:sp>
    </p:spTree>
    <p:extLst>
      <p:ext uri="{BB962C8B-B14F-4D97-AF65-F5344CB8AC3E}">
        <p14:creationId xmlns:p14="http://schemas.microsoft.com/office/powerpoint/2010/main" val="27399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33D82AC-F47E-4965-A96D-9D0E70625FAE}"/>
              </a:ext>
            </a:extLst>
          </p:cNvPr>
          <p:cNvSpPr txBox="1"/>
          <p:nvPr/>
        </p:nvSpPr>
        <p:spPr>
          <a:xfrm>
            <a:off x="738910" y="594276"/>
            <a:ext cx="6382326" cy="769441"/>
          </a:xfrm>
          <a:prstGeom prst="rect">
            <a:avLst/>
          </a:prstGeom>
          <a:noFill/>
        </p:spPr>
        <p:txBody>
          <a:bodyPr wrap="square" rtlCol="0">
            <a:spAutoFit/>
          </a:bodyPr>
          <a:lstStyle/>
          <a:p>
            <a:r>
              <a:rPr lang="zh-CN" altLang="en-US" sz="4400" dirty="0"/>
              <a:t>如何打好省赛？</a:t>
            </a:r>
          </a:p>
        </p:txBody>
      </p:sp>
      <p:sp>
        <p:nvSpPr>
          <p:cNvPr id="2" name="文本框 1">
            <a:extLst>
              <a:ext uri="{FF2B5EF4-FFF2-40B4-BE49-F238E27FC236}">
                <a16:creationId xmlns:a16="http://schemas.microsoft.com/office/drawing/2014/main" id="{10CB4317-0027-40CC-9F92-9040A0DEFE54}"/>
              </a:ext>
            </a:extLst>
          </p:cNvPr>
          <p:cNvSpPr txBox="1"/>
          <p:nvPr/>
        </p:nvSpPr>
        <p:spPr>
          <a:xfrm>
            <a:off x="1810327" y="1767119"/>
            <a:ext cx="10317018" cy="4031873"/>
          </a:xfrm>
          <a:prstGeom prst="rect">
            <a:avLst/>
          </a:prstGeom>
          <a:noFill/>
        </p:spPr>
        <p:txBody>
          <a:bodyPr wrap="square" rtlCol="0">
            <a:spAutoFit/>
          </a:bodyPr>
          <a:lstStyle/>
          <a:p>
            <a:r>
              <a:rPr lang="en-US" altLang="zh-CN" sz="3200" dirty="0"/>
              <a:t>1.</a:t>
            </a:r>
            <a:r>
              <a:rPr lang="zh-CN" altLang="en-US" sz="3200" dirty="0"/>
              <a:t>多参加比赛，积累丰富的比赛经验。</a:t>
            </a:r>
            <a:endParaRPr lang="en-US" altLang="zh-CN" sz="3200" dirty="0"/>
          </a:p>
          <a:p>
            <a:endParaRPr lang="en-US" altLang="zh-CN" sz="3200" dirty="0"/>
          </a:p>
          <a:p>
            <a:r>
              <a:rPr lang="en-US" altLang="zh-CN" sz="3200" dirty="0"/>
              <a:t>2.</a:t>
            </a:r>
            <a:r>
              <a:rPr lang="zh-CN" altLang="en-US" sz="3200" dirty="0"/>
              <a:t>日常收集比赛中可能用到的工具。</a:t>
            </a:r>
            <a:endParaRPr lang="en-US" altLang="zh-CN" sz="3200" dirty="0"/>
          </a:p>
          <a:p>
            <a:endParaRPr lang="en-US" altLang="zh-CN" sz="3200" dirty="0"/>
          </a:p>
          <a:p>
            <a:r>
              <a:rPr lang="en-US" altLang="zh-CN" sz="3200" dirty="0"/>
              <a:t>3.</a:t>
            </a:r>
            <a:r>
              <a:rPr lang="zh-CN" altLang="en-US" sz="3200" dirty="0"/>
              <a:t>队友间相互配合，优势互补。</a:t>
            </a:r>
            <a:endParaRPr lang="en-US" altLang="zh-CN" sz="3200" dirty="0"/>
          </a:p>
          <a:p>
            <a:endParaRPr lang="en-US" altLang="zh-CN" sz="3200" dirty="0"/>
          </a:p>
          <a:p>
            <a:r>
              <a:rPr lang="en-US" altLang="zh-CN" sz="3200" dirty="0"/>
              <a:t>4.</a:t>
            </a:r>
            <a:r>
              <a:rPr lang="zh-CN" altLang="en-US" sz="3200" dirty="0"/>
              <a:t>沉着冷静，没找到</a:t>
            </a:r>
            <a:r>
              <a:rPr lang="en-US" altLang="zh-CN" sz="3200" dirty="0"/>
              <a:t>flag</a:t>
            </a:r>
            <a:r>
              <a:rPr lang="zh-CN" altLang="en-US" sz="3200" dirty="0"/>
              <a:t>的题都还没有做到最后。</a:t>
            </a:r>
            <a:endParaRPr lang="en-US" altLang="zh-CN" sz="3200" dirty="0"/>
          </a:p>
          <a:p>
            <a:endParaRPr lang="en-US" altLang="zh-CN" sz="3200" dirty="0"/>
          </a:p>
        </p:txBody>
      </p:sp>
    </p:spTree>
    <p:extLst>
      <p:ext uri="{BB962C8B-B14F-4D97-AF65-F5344CB8AC3E}">
        <p14:creationId xmlns:p14="http://schemas.microsoft.com/office/powerpoint/2010/main" val="21209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55783" y="511148"/>
            <a:ext cx="9845963" cy="769441"/>
          </a:xfrm>
          <a:prstGeom prst="rect">
            <a:avLst/>
          </a:prstGeom>
          <a:noFill/>
        </p:spPr>
        <p:txBody>
          <a:bodyPr wrap="square" rtlCol="0">
            <a:spAutoFit/>
          </a:bodyPr>
          <a:lstStyle/>
          <a:p>
            <a:r>
              <a:rPr lang="zh-CN" altLang="en-US" sz="4400" dirty="0"/>
              <a:t>一些所有方向都需要掌握的知识：</a:t>
            </a:r>
          </a:p>
        </p:txBody>
      </p:sp>
      <p:sp>
        <p:nvSpPr>
          <p:cNvPr id="4" name="文本框 3">
            <a:extLst>
              <a:ext uri="{FF2B5EF4-FFF2-40B4-BE49-F238E27FC236}">
                <a16:creationId xmlns:a16="http://schemas.microsoft.com/office/drawing/2014/main" id="{7616B479-42F3-4F6F-B1A6-4E60DBF72922}"/>
              </a:ext>
            </a:extLst>
          </p:cNvPr>
          <p:cNvSpPr txBox="1"/>
          <p:nvPr/>
        </p:nvSpPr>
        <p:spPr>
          <a:xfrm>
            <a:off x="1882962" y="1621384"/>
            <a:ext cx="10954328" cy="5509200"/>
          </a:xfrm>
          <a:prstGeom prst="rect">
            <a:avLst/>
          </a:prstGeom>
          <a:noFill/>
        </p:spPr>
        <p:txBody>
          <a:bodyPr wrap="square" rtlCol="0">
            <a:spAutoFit/>
          </a:bodyPr>
          <a:lstStyle/>
          <a:p>
            <a:r>
              <a:rPr lang="zh-CN" altLang="en-US" sz="3200" b="1" dirty="0"/>
              <a:t>计算机的使用常识</a:t>
            </a:r>
            <a:endParaRPr lang="en-US" altLang="zh-CN" sz="3200" b="1" dirty="0"/>
          </a:p>
          <a:p>
            <a:endParaRPr lang="en-US" altLang="zh-CN" sz="3200" b="1" dirty="0"/>
          </a:p>
          <a:p>
            <a:r>
              <a:rPr lang="en-US" altLang="zh-CN" sz="3200" b="1" dirty="0"/>
              <a:t>Python</a:t>
            </a:r>
            <a:r>
              <a:rPr lang="zh-CN" altLang="en-US" sz="3200" b="1" dirty="0"/>
              <a:t>语言☆</a:t>
            </a:r>
            <a:endParaRPr lang="en-US" altLang="zh-CN" sz="3200" b="1" dirty="0"/>
          </a:p>
          <a:p>
            <a:endParaRPr lang="en-US" altLang="zh-CN" sz="3200" b="1" dirty="0"/>
          </a:p>
          <a:p>
            <a:r>
              <a:rPr lang="en-US" altLang="zh-CN" sz="3200" b="1" dirty="0"/>
              <a:t>Linux</a:t>
            </a:r>
            <a:r>
              <a:rPr lang="zh-CN" altLang="en-US" sz="3200" b="1" dirty="0"/>
              <a:t>简单操作</a:t>
            </a:r>
            <a:endParaRPr lang="en-US" altLang="zh-CN" sz="3200" b="1" dirty="0"/>
          </a:p>
          <a:p>
            <a:endParaRPr lang="en-US" altLang="zh-CN" sz="3200" b="1" dirty="0"/>
          </a:p>
          <a:p>
            <a:r>
              <a:rPr lang="en-US" altLang="zh-CN" sz="3200" b="1" dirty="0"/>
              <a:t>Base</a:t>
            </a:r>
            <a:r>
              <a:rPr lang="zh-CN" altLang="en-US" sz="3200" b="1" dirty="0"/>
              <a:t>系列编码</a:t>
            </a:r>
            <a:endParaRPr lang="en-US" altLang="zh-CN" sz="3200" b="1" dirty="0"/>
          </a:p>
          <a:p>
            <a:endParaRPr lang="en-US" altLang="zh-CN" sz="3200" b="1" dirty="0"/>
          </a:p>
          <a:p>
            <a:r>
              <a:rPr lang="zh-CN" altLang="en-US" sz="3200" b="1" dirty="0"/>
              <a:t>简单的古典密码</a:t>
            </a:r>
            <a:endParaRPr lang="en-US" altLang="zh-CN" sz="3200" b="1" dirty="0"/>
          </a:p>
          <a:p>
            <a:endParaRPr lang="en-US" altLang="zh-CN" sz="3200" b="1" dirty="0"/>
          </a:p>
          <a:p>
            <a:endParaRPr lang="en-US" altLang="zh-CN" sz="3200" b="1" dirty="0"/>
          </a:p>
        </p:txBody>
      </p:sp>
    </p:spTree>
    <p:extLst>
      <p:ext uri="{BB962C8B-B14F-4D97-AF65-F5344CB8AC3E}">
        <p14:creationId xmlns:p14="http://schemas.microsoft.com/office/powerpoint/2010/main" val="38925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55783" y="511148"/>
            <a:ext cx="9845963" cy="769441"/>
          </a:xfrm>
          <a:prstGeom prst="rect">
            <a:avLst/>
          </a:prstGeom>
          <a:noFill/>
        </p:spPr>
        <p:txBody>
          <a:bodyPr wrap="square" rtlCol="0">
            <a:spAutoFit/>
          </a:bodyPr>
          <a:lstStyle/>
          <a:p>
            <a:r>
              <a:rPr lang="zh-CN" altLang="en-US" sz="4400" dirty="0"/>
              <a:t>虚拟机与</a:t>
            </a:r>
            <a:r>
              <a:rPr lang="en-US" altLang="zh-CN" sz="4400" dirty="0"/>
              <a:t>Kali OS</a:t>
            </a:r>
            <a:r>
              <a:rPr lang="zh-CN" altLang="en-US" sz="4400" dirty="0"/>
              <a:t>安装：</a:t>
            </a:r>
          </a:p>
        </p:txBody>
      </p:sp>
      <p:sp>
        <p:nvSpPr>
          <p:cNvPr id="4" name="文本框 3">
            <a:extLst>
              <a:ext uri="{FF2B5EF4-FFF2-40B4-BE49-F238E27FC236}">
                <a16:creationId xmlns:a16="http://schemas.microsoft.com/office/drawing/2014/main" id="{7616B479-42F3-4F6F-B1A6-4E60DBF72922}"/>
              </a:ext>
            </a:extLst>
          </p:cNvPr>
          <p:cNvSpPr txBox="1"/>
          <p:nvPr/>
        </p:nvSpPr>
        <p:spPr>
          <a:xfrm>
            <a:off x="8331200" y="4953806"/>
            <a:ext cx="10954328" cy="830997"/>
          </a:xfrm>
          <a:prstGeom prst="rect">
            <a:avLst/>
          </a:prstGeom>
          <a:noFill/>
        </p:spPr>
        <p:txBody>
          <a:bodyPr wrap="square" rtlCol="0">
            <a:spAutoFit/>
          </a:bodyPr>
          <a:lstStyle/>
          <a:p>
            <a:r>
              <a:rPr lang="en-US" altLang="zh-CN" sz="1600" b="1" dirty="0">
                <a:hlinkClick r:id="rId2"/>
              </a:rPr>
              <a:t>https://www.hyluz.cn/?id=67</a:t>
            </a:r>
            <a:endParaRPr lang="en-US" altLang="zh-CN" sz="1600" b="1" dirty="0"/>
          </a:p>
          <a:p>
            <a:endParaRPr lang="en-US" altLang="zh-CN" sz="1600" b="1" dirty="0"/>
          </a:p>
          <a:p>
            <a:r>
              <a:rPr lang="en-US" altLang="zh-CN" sz="1600" b="1" dirty="0">
                <a:hlinkClick r:id="rId3"/>
              </a:rPr>
              <a:t>https://www.hyluz.cn/?id=357</a:t>
            </a:r>
            <a:endParaRPr lang="en-US" altLang="zh-CN" sz="1600" b="1" dirty="0"/>
          </a:p>
        </p:txBody>
      </p:sp>
      <p:pic>
        <p:nvPicPr>
          <p:cNvPr id="7" name="图片 6">
            <a:extLst>
              <a:ext uri="{FF2B5EF4-FFF2-40B4-BE49-F238E27FC236}">
                <a16:creationId xmlns:a16="http://schemas.microsoft.com/office/drawing/2014/main" id="{399857A3-99B0-4DC6-804D-B6D4D736B031}"/>
              </a:ext>
            </a:extLst>
          </p:cNvPr>
          <p:cNvPicPr>
            <a:picLocks noChangeAspect="1"/>
          </p:cNvPicPr>
          <p:nvPr/>
        </p:nvPicPr>
        <p:blipFill>
          <a:blip r:embed="rId4"/>
          <a:stretch>
            <a:fillRect/>
          </a:stretch>
        </p:blipFill>
        <p:spPr>
          <a:xfrm>
            <a:off x="898216" y="1280589"/>
            <a:ext cx="5641130" cy="5445139"/>
          </a:xfrm>
          <a:prstGeom prst="rect">
            <a:avLst/>
          </a:prstGeom>
        </p:spPr>
      </p:pic>
      <p:pic>
        <p:nvPicPr>
          <p:cNvPr id="9" name="图片 8">
            <a:extLst>
              <a:ext uri="{FF2B5EF4-FFF2-40B4-BE49-F238E27FC236}">
                <a16:creationId xmlns:a16="http://schemas.microsoft.com/office/drawing/2014/main" id="{331D942D-C134-42F5-BAB4-D257572A5FC3}"/>
              </a:ext>
            </a:extLst>
          </p:cNvPr>
          <p:cNvPicPr>
            <a:picLocks noChangeAspect="1"/>
          </p:cNvPicPr>
          <p:nvPr/>
        </p:nvPicPr>
        <p:blipFill>
          <a:blip r:embed="rId5"/>
          <a:stretch>
            <a:fillRect/>
          </a:stretch>
        </p:blipFill>
        <p:spPr>
          <a:xfrm>
            <a:off x="6446174" y="1451750"/>
            <a:ext cx="5561905" cy="1342857"/>
          </a:xfrm>
          <a:prstGeom prst="rect">
            <a:avLst/>
          </a:prstGeom>
        </p:spPr>
      </p:pic>
    </p:spTree>
    <p:extLst>
      <p:ext uri="{BB962C8B-B14F-4D97-AF65-F5344CB8AC3E}">
        <p14:creationId xmlns:p14="http://schemas.microsoft.com/office/powerpoint/2010/main" val="64236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55783" y="511148"/>
            <a:ext cx="9845963" cy="769441"/>
          </a:xfrm>
          <a:prstGeom prst="rect">
            <a:avLst/>
          </a:prstGeom>
          <a:noFill/>
        </p:spPr>
        <p:txBody>
          <a:bodyPr wrap="square" rtlCol="0">
            <a:spAutoFit/>
          </a:bodyPr>
          <a:lstStyle/>
          <a:p>
            <a:r>
              <a:rPr lang="en-US" altLang="zh-CN" sz="4400"/>
              <a:t>Base64</a:t>
            </a:r>
            <a:r>
              <a:rPr lang="zh-CN" altLang="en-US" sz="4400"/>
              <a:t>编码</a:t>
            </a:r>
            <a:endParaRPr lang="zh-CN" altLang="en-US" sz="4400" dirty="0"/>
          </a:p>
        </p:txBody>
      </p:sp>
      <p:pic>
        <p:nvPicPr>
          <p:cNvPr id="3" name="图片 2">
            <a:extLst>
              <a:ext uri="{FF2B5EF4-FFF2-40B4-BE49-F238E27FC236}">
                <a16:creationId xmlns:a16="http://schemas.microsoft.com/office/drawing/2014/main" id="{8439251F-FD8D-47A1-A0FA-D6BDDD2BE314}"/>
              </a:ext>
            </a:extLst>
          </p:cNvPr>
          <p:cNvPicPr>
            <a:picLocks noChangeAspect="1"/>
          </p:cNvPicPr>
          <p:nvPr/>
        </p:nvPicPr>
        <p:blipFill>
          <a:blip r:embed="rId2"/>
          <a:stretch>
            <a:fillRect/>
          </a:stretch>
        </p:blipFill>
        <p:spPr>
          <a:xfrm>
            <a:off x="188347" y="1280589"/>
            <a:ext cx="7104762" cy="6514286"/>
          </a:xfrm>
          <a:prstGeom prst="rect">
            <a:avLst/>
          </a:prstGeom>
        </p:spPr>
      </p:pic>
      <p:pic>
        <p:nvPicPr>
          <p:cNvPr id="8" name="图片 7">
            <a:extLst>
              <a:ext uri="{FF2B5EF4-FFF2-40B4-BE49-F238E27FC236}">
                <a16:creationId xmlns:a16="http://schemas.microsoft.com/office/drawing/2014/main" id="{1D7E8A16-2776-43C9-AD03-D35D7FA5A846}"/>
              </a:ext>
            </a:extLst>
          </p:cNvPr>
          <p:cNvPicPr>
            <a:picLocks noChangeAspect="1"/>
          </p:cNvPicPr>
          <p:nvPr/>
        </p:nvPicPr>
        <p:blipFill>
          <a:blip r:embed="rId3"/>
          <a:stretch>
            <a:fillRect/>
          </a:stretch>
        </p:blipFill>
        <p:spPr>
          <a:xfrm>
            <a:off x="4489116" y="1181256"/>
            <a:ext cx="6542857" cy="4809524"/>
          </a:xfrm>
          <a:prstGeom prst="rect">
            <a:avLst/>
          </a:prstGeom>
        </p:spPr>
      </p:pic>
      <p:pic>
        <p:nvPicPr>
          <p:cNvPr id="11" name="图片 10">
            <a:extLst>
              <a:ext uri="{FF2B5EF4-FFF2-40B4-BE49-F238E27FC236}">
                <a16:creationId xmlns:a16="http://schemas.microsoft.com/office/drawing/2014/main" id="{6C774C3C-2B63-4DD1-8F5D-F159AC93C885}"/>
              </a:ext>
            </a:extLst>
          </p:cNvPr>
          <p:cNvPicPr>
            <a:picLocks noChangeAspect="1"/>
          </p:cNvPicPr>
          <p:nvPr/>
        </p:nvPicPr>
        <p:blipFill>
          <a:blip r:embed="rId4"/>
          <a:stretch>
            <a:fillRect/>
          </a:stretch>
        </p:blipFill>
        <p:spPr>
          <a:xfrm>
            <a:off x="4559919" y="1897591"/>
            <a:ext cx="7443734" cy="3735305"/>
          </a:xfrm>
          <a:prstGeom prst="rect">
            <a:avLst/>
          </a:prstGeom>
        </p:spPr>
      </p:pic>
      <p:pic>
        <p:nvPicPr>
          <p:cNvPr id="15" name="图片 14">
            <a:extLst>
              <a:ext uri="{FF2B5EF4-FFF2-40B4-BE49-F238E27FC236}">
                <a16:creationId xmlns:a16="http://schemas.microsoft.com/office/drawing/2014/main" id="{87581496-0C04-4995-A588-5A21206AF410}"/>
              </a:ext>
            </a:extLst>
          </p:cNvPr>
          <p:cNvPicPr>
            <a:picLocks noChangeAspect="1"/>
          </p:cNvPicPr>
          <p:nvPr/>
        </p:nvPicPr>
        <p:blipFill>
          <a:blip r:embed="rId5"/>
          <a:stretch>
            <a:fillRect/>
          </a:stretch>
        </p:blipFill>
        <p:spPr>
          <a:xfrm>
            <a:off x="462303" y="705066"/>
            <a:ext cx="3609524" cy="5285714"/>
          </a:xfrm>
          <a:prstGeom prst="rect">
            <a:avLst/>
          </a:prstGeom>
        </p:spPr>
      </p:pic>
      <p:sp>
        <p:nvSpPr>
          <p:cNvPr id="16" name="文本框 15">
            <a:extLst>
              <a:ext uri="{FF2B5EF4-FFF2-40B4-BE49-F238E27FC236}">
                <a16:creationId xmlns:a16="http://schemas.microsoft.com/office/drawing/2014/main" id="{7D3049EB-BBA0-425B-AF5C-11E6AE1E156F}"/>
              </a:ext>
            </a:extLst>
          </p:cNvPr>
          <p:cNvSpPr txBox="1"/>
          <p:nvPr/>
        </p:nvSpPr>
        <p:spPr>
          <a:xfrm>
            <a:off x="8213126" y="6321826"/>
            <a:ext cx="3541354" cy="369332"/>
          </a:xfrm>
          <a:prstGeom prst="rect">
            <a:avLst/>
          </a:prstGeom>
          <a:noFill/>
        </p:spPr>
        <p:txBody>
          <a:bodyPr wrap="none" rtlCol="0">
            <a:spAutoFit/>
          </a:bodyPr>
          <a:lstStyle/>
          <a:p>
            <a:r>
              <a:rPr lang="en-US" altLang="zh-CN" dirty="0"/>
              <a:t>ZmxhZ3t0aGlzX2lzX2FfZmxhZ30=</a:t>
            </a:r>
            <a:endParaRPr lang="zh-CN" altLang="en-US" dirty="0"/>
          </a:p>
        </p:txBody>
      </p:sp>
    </p:spTree>
    <p:extLst>
      <p:ext uri="{BB962C8B-B14F-4D97-AF65-F5344CB8AC3E}">
        <p14:creationId xmlns:p14="http://schemas.microsoft.com/office/powerpoint/2010/main" val="148025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439AA3-DE2D-45B0-B8FC-FFFE343A7EAA}"/>
              </a:ext>
            </a:extLst>
          </p:cNvPr>
          <p:cNvSpPr txBox="1"/>
          <p:nvPr/>
        </p:nvSpPr>
        <p:spPr>
          <a:xfrm>
            <a:off x="655783" y="511148"/>
            <a:ext cx="9845963" cy="769441"/>
          </a:xfrm>
          <a:prstGeom prst="rect">
            <a:avLst/>
          </a:prstGeom>
          <a:noFill/>
        </p:spPr>
        <p:txBody>
          <a:bodyPr wrap="square" rtlCol="0">
            <a:spAutoFit/>
          </a:bodyPr>
          <a:lstStyle/>
          <a:p>
            <a:r>
              <a:rPr lang="zh-CN" altLang="en-US" sz="4400" dirty="0"/>
              <a:t>假的</a:t>
            </a:r>
            <a:r>
              <a:rPr lang="en-US" altLang="zh-CN" sz="4400" dirty="0"/>
              <a:t>Base64</a:t>
            </a:r>
            <a:r>
              <a:rPr lang="zh-CN" altLang="en-US" sz="4400" dirty="0"/>
              <a:t>编码（</a:t>
            </a:r>
            <a:r>
              <a:rPr lang="en-US" altLang="zh-CN" sz="4400" dirty="0"/>
              <a:t>Base64</a:t>
            </a:r>
            <a:r>
              <a:rPr lang="zh-CN" altLang="en-US" sz="4400" dirty="0"/>
              <a:t>变种）</a:t>
            </a:r>
          </a:p>
        </p:txBody>
      </p:sp>
      <p:pic>
        <p:nvPicPr>
          <p:cNvPr id="4" name="图片 3">
            <a:extLst>
              <a:ext uri="{FF2B5EF4-FFF2-40B4-BE49-F238E27FC236}">
                <a16:creationId xmlns:a16="http://schemas.microsoft.com/office/drawing/2014/main" id="{968BA3F0-2692-4B78-B785-8331543975C1}"/>
              </a:ext>
            </a:extLst>
          </p:cNvPr>
          <p:cNvPicPr>
            <a:picLocks noChangeAspect="1"/>
          </p:cNvPicPr>
          <p:nvPr/>
        </p:nvPicPr>
        <p:blipFill>
          <a:blip r:embed="rId2"/>
          <a:stretch>
            <a:fillRect/>
          </a:stretch>
        </p:blipFill>
        <p:spPr>
          <a:xfrm>
            <a:off x="186271" y="1280589"/>
            <a:ext cx="7182803" cy="6858000"/>
          </a:xfrm>
          <a:prstGeom prst="rect">
            <a:avLst/>
          </a:prstGeom>
        </p:spPr>
      </p:pic>
      <p:pic>
        <p:nvPicPr>
          <p:cNvPr id="14" name="图片 13">
            <a:extLst>
              <a:ext uri="{FF2B5EF4-FFF2-40B4-BE49-F238E27FC236}">
                <a16:creationId xmlns:a16="http://schemas.microsoft.com/office/drawing/2014/main" id="{3876B007-0F46-40B7-A7AB-4A62EA6A738F}"/>
              </a:ext>
            </a:extLst>
          </p:cNvPr>
          <p:cNvPicPr>
            <a:picLocks noChangeAspect="1"/>
          </p:cNvPicPr>
          <p:nvPr/>
        </p:nvPicPr>
        <p:blipFill>
          <a:blip r:embed="rId3"/>
          <a:stretch>
            <a:fillRect/>
          </a:stretch>
        </p:blipFill>
        <p:spPr>
          <a:xfrm>
            <a:off x="509544" y="2629326"/>
            <a:ext cx="8247619" cy="1095238"/>
          </a:xfrm>
          <a:prstGeom prst="rect">
            <a:avLst/>
          </a:prstGeom>
        </p:spPr>
      </p:pic>
    </p:spTree>
    <p:extLst>
      <p:ext uri="{BB962C8B-B14F-4D97-AF65-F5344CB8AC3E}">
        <p14:creationId xmlns:p14="http://schemas.microsoft.com/office/powerpoint/2010/main" val="7782123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837</Words>
  <Application>Microsoft Office PowerPoint</Application>
  <PresentationFormat>宽屏</PresentationFormat>
  <Paragraphs>87</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MicrosoftYaHei</vt:lpstr>
      <vt:lpstr>MicrosoftYaHei-Bold</vt:lpstr>
      <vt:lpstr>OpenSans</vt:lpstr>
      <vt:lpstr>等线</vt:lpstr>
      <vt:lpstr>等线 Light</vt:lpstr>
      <vt:lpstr>Microsoft YaHei</vt:lpstr>
      <vt:lpstr>Arial</vt:lpstr>
      <vt:lpstr>Arial</vt:lpstr>
      <vt:lpstr>Office 主题​​</vt:lpstr>
      <vt:lpstr>CTF从0到0.01</vt:lpstr>
      <vt:lpstr>竞赛获奖 2019年浙江省第二届大学生网络与安全竞赛本科组（一等奖） 2019年2019年第三届“强网杯”全国网络安全挑战赛线上赛（优胜奖） 2019年安洵杯第二届网络安全挑战赛（30名+） 2020年CTF-show 36D杯网络安全竞赛（第3名） 2020年GKCTF 暨“应急挑战”杯全国大学生网络安全技能大赛（三等奖） 2020年MRCTF网络安全技能大赛（第8名） 2020年NPUCTF网络安全技能大赛（校外22名） 2020年工业信息安全技能竞赛巡回赛浙江站（第3名） 2020年工业信息安全技能竞赛线上赛综合能力专场（第5名） 2020年浙江省第三届大学生网络与安全竞赛本科组（二等奖） 2020年全国大学生信息安全竞赛--创新实践能力赛（赛区二等奖） 2020年全国大学生信息安全竞赛--作品赛（优胜奖）  荣誉情况 2018-2019年湖州师范学院创新创业先进个人 2019 年湖州师范学院暑期社会实践“双百双进” 先进个人 2019-2020年湖州师范学院文明修身先进个人 2019-2020年湖州师范学院社会实践先进个人 2019-2020年湖州师范学院陆增镛卓越奖学金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CTF的简单介绍</dc:title>
  <dc:creator>ww</dc:creator>
  <cp:lastModifiedBy>ww</cp:lastModifiedBy>
  <cp:revision>21</cp:revision>
  <dcterms:created xsi:type="dcterms:W3CDTF">2021-03-16T07:24:37Z</dcterms:created>
  <dcterms:modified xsi:type="dcterms:W3CDTF">2021-03-17T10:09:51Z</dcterms:modified>
</cp:coreProperties>
</file>